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61" r:id="rId2"/>
    <p:sldId id="262" r:id="rId3"/>
    <p:sldId id="7409" r:id="rId4"/>
    <p:sldId id="7408" r:id="rId5"/>
    <p:sldId id="7407" r:id="rId6"/>
    <p:sldId id="7406" r:id="rId7"/>
    <p:sldId id="7405" r:id="rId8"/>
    <p:sldId id="7411" r:id="rId9"/>
    <p:sldId id="7404" r:id="rId10"/>
    <p:sldId id="7402" r:id="rId11"/>
    <p:sldId id="7410" r:id="rId12"/>
    <p:sldId id="260" r:id="rId13"/>
  </p:sldIdLst>
  <p:sldSz cx="12192000" cy="6858000"/>
  <p:notesSz cx="7559675" cy="106918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8FC64-A85D-41BC-9AEE-1A8954F477D1}" type="datetimeFigureOut">
              <a:rPr lang="es-PE" smtClean="0"/>
              <a:t>3/02/2026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B8A3-A35B-4A9B-B689-29C3C214D5D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242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CB8A3-A35B-4A9B-B689-29C3C214D5D9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280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E1DEF265-1821-AAC0-7571-F3E523D2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CEF4BDD9-057B-6EBA-6CA0-8FDB135B6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52" y="4715143"/>
            <a:ext cx="5438127" cy="4466972"/>
          </a:xfrm>
          <a:prstGeom prst="rect">
            <a:avLst/>
          </a:prstGeom>
        </p:spPr>
        <p:txBody>
          <a:bodyPr spcFirstLastPara="1" wrap="square" lIns="83773" tIns="83773" rIns="83773" bIns="83773" anchor="t" anchorCtr="0">
            <a:noAutofit/>
          </a:bodyPr>
          <a:lstStyle/>
          <a:p>
            <a:endParaRPr dirty="0"/>
          </a:p>
        </p:txBody>
      </p:sp>
      <p:sp>
        <p:nvSpPr>
          <p:cNvPr id="220" name="Google Shape;220;p4:notes">
            <a:extLst>
              <a:ext uri="{FF2B5EF4-FFF2-40B4-BE49-F238E27FC236}">
                <a16:creationId xmlns:a16="http://schemas.microsoft.com/office/drawing/2014/main" id="{4B6200E8-381C-8DF6-F362-2367FE342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4220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FD4D5D8-A332-44FE-90CB-39CB6D60A5B4}" type="slidenum">
              <a:rPr/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CD68C00-46B3-4885-A4C3-ED36A97BDC99}" type="slidenum">
              <a:rPr/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E7F3B3-0C14-43DD-8F15-12521FDFED2E}" type="slidenum">
              <a:rPr/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5BA45B-2A36-406C-A6E5-7152383EA99B}" type="slidenum">
              <a:rPr/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E1A39-7E37-B560-C88D-C111E8EB2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AB8BE1-25C2-9210-F4CE-01E33A97E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CAA9B8-1C41-C6B7-1D92-1EFB2986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C475-99D2-6040-86F3-FB2411DAF9A8}" type="datetimeFigureOut">
              <a:rPr lang="es-PE" smtClean="0"/>
              <a:t>3/02/2026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ED6EBD-2100-57ED-C83F-EC1CE05C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76BD6D-5F43-4BD0-88B6-53ADAB12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8CDA-1222-D547-9BC9-A009548068F9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7B6DAD-399B-F9AE-8577-B97C55C541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id="{CF0F4976-1211-3801-CB3A-628D39AE80CD}"/>
              </a:ext>
            </a:extLst>
          </p:cNvPr>
          <p:cNvSpPr/>
          <p:nvPr userDrawn="1"/>
        </p:nvSpPr>
        <p:spPr>
          <a:xfrm rot="10800000">
            <a:off x="0" y="0"/>
            <a:ext cx="12192000" cy="829994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96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EE0251-D8F4-46E7-8407-7310480B8F86}" type="slidenum">
              <a:rPr/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E871EAC-711B-7509-997F-7A5435D3E9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64388" y="373063"/>
            <a:ext cx="914400" cy="914400"/>
          </a:xfrm>
        </p:spPr>
        <p:txBody>
          <a:bodyPr/>
          <a:lstStyle>
            <a:lvl1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FDDAC5C-3650-4E5E-A567-832313A0B6BD}" type="slidenum">
              <a:rPr/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0ECD25-C219-4C41-9EE6-5870E12899DE}" type="slidenum">
              <a:rPr/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A9A1836-2275-4A8C-A243-10CF1D3F5D26}" type="slidenum">
              <a:rPr/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F4BF940-3E39-4515-A948-3A0E65F21820}" type="slidenum">
              <a:rPr/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41B8E78-CB45-47AE-8E28-6E20FD12154F}" type="slidenum">
              <a:rPr/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621237C-76DA-45E6-995B-112B1BEFD982}" type="slidenum">
              <a:rPr/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P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es-PE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D8379BB-E4AD-41F8-809A-D818E9F84637}" type="slidenum">
              <a:rPr/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s-MX" sz="6000" b="0" strike="noStrike" spc="-1">
                <a:solidFill>
                  <a:srgbClr val="000000"/>
                </a:solidFill>
                <a:latin typeface="Calibri Light" panose="020F0302020204030204"/>
              </a:rPr>
              <a:t>Haz clic para modificar el estilo de título del patrón</a:t>
            </a:r>
            <a:endParaRPr lang="es-PE" sz="6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s-PE" sz="1200" b="0" strike="noStrike" spc="-1">
                <a:solidFill>
                  <a:srgbClr val="8B8B8B"/>
                </a:solidFill>
                <a:latin typeface="Calibri" panose="020F0502020204030204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s-PE" sz="1200" b="0" strike="noStrike" spc="-1">
                <a:solidFill>
                  <a:srgbClr val="8B8B8B"/>
                </a:solidFill>
                <a:latin typeface="Calibri" panose="020F0502020204030204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&lt;footer&gt;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s-PE" sz="1200" b="0" strike="noStrike" spc="-1">
                <a:solidFill>
                  <a:srgbClr val="8B8B8B"/>
                </a:solidFill>
                <a:latin typeface="Calibri" panose="020F0502020204030204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4C08C2-1BC9-44AC-A981-AF1FD8D2720A}" type="slidenum">
              <a:rPr lang="es-PE" sz="1200" b="0" strike="noStrike" spc="-1">
                <a:solidFill>
                  <a:srgbClr val="8B8B8B"/>
                </a:solidFill>
                <a:latin typeface="Calibri" panose="020F0502020204030204"/>
              </a:rPr>
              <a:t>‹Nº›</a:t>
            </a:fld>
            <a:endParaRPr lang="en-US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lnSpc>
                <a:spcPct val="9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PE" sz="2800" b="0" strike="noStrike" spc="-1">
                <a:solidFill>
                  <a:srgbClr val="000000"/>
                </a:solidFill>
                <a:latin typeface="Calibri" panose="020F0502020204030204"/>
              </a:rPr>
              <a:t>Click to edit the outline text format</a:t>
            </a:r>
          </a:p>
          <a:p>
            <a:pPr marL="864235" lvl="1" indent="-323850">
              <a:lnSpc>
                <a:spcPct val="9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PE" sz="2000" b="0" strike="noStrike" spc="-1">
                <a:solidFill>
                  <a:srgbClr val="000000"/>
                </a:solidFill>
                <a:latin typeface="Calibri" panose="020F0502020204030204"/>
              </a:rPr>
              <a:t>Second Outline Level</a:t>
            </a:r>
          </a:p>
          <a:p>
            <a:pPr marL="1296035" lvl="2" indent="-28829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PE" sz="1800" b="0" strike="noStrike" spc="-1">
                <a:solidFill>
                  <a:srgbClr val="000000"/>
                </a:solidFill>
                <a:latin typeface="Calibri" panose="020F0502020204030204"/>
              </a:rPr>
              <a:t>Third Outline Level</a:t>
            </a:r>
          </a:p>
          <a:p>
            <a:pPr marL="1727835" lvl="3" indent="-215900">
              <a:lnSpc>
                <a:spcPct val="90000"/>
              </a:lnSpc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PE" sz="1800" b="0" strike="noStrike" spc="-1">
                <a:solidFill>
                  <a:srgbClr val="000000"/>
                </a:solidFill>
                <a:latin typeface="Calibri" panose="020F0502020204030204"/>
              </a:rPr>
              <a:t>Fourth Outline Level</a:t>
            </a:r>
          </a:p>
          <a:p>
            <a:pPr marL="2160270" lvl="4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PE" sz="2000" b="0" strike="noStrike" spc="-1">
                <a:solidFill>
                  <a:srgbClr val="000000"/>
                </a:solidFill>
                <a:latin typeface="Calibri" panose="020F0502020204030204"/>
              </a:rPr>
              <a:t>Fifth Outline Level</a:t>
            </a:r>
          </a:p>
          <a:p>
            <a:pPr marL="2592070" lvl="5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PE" sz="2000" b="0" strike="noStrike" spc="-1">
                <a:solidFill>
                  <a:srgbClr val="000000"/>
                </a:solidFill>
                <a:latin typeface="Calibri" panose="020F0502020204030204"/>
              </a:rPr>
              <a:t>Sixth Outline Level</a:t>
            </a:r>
          </a:p>
          <a:p>
            <a:pPr marL="3023870" lvl="6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PE" sz="2000" b="0" strike="noStrike" spc="-1">
                <a:solidFill>
                  <a:srgbClr val="000000"/>
                </a:solidFill>
                <a:latin typeface="Calibri" panose="020F050202020403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8.png"/><Relationship Id="rId18" Type="http://schemas.openxmlformats.org/officeDocument/2006/relationships/hyperlink" Target="#INS_003!A1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hyperlink" Target="#INS_004!A1"/><Relationship Id="rId2" Type="http://schemas.openxmlformats.org/officeDocument/2006/relationships/image" Target="../media/image8.jpeg"/><Relationship Id="rId16" Type="http://schemas.openxmlformats.org/officeDocument/2006/relationships/hyperlink" Target="#INS_001!A1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hyperlink" Target="#INS_002!A1"/><Relationship Id="rId10" Type="http://schemas.openxmlformats.org/officeDocument/2006/relationships/image" Target="../media/image15.png"/><Relationship Id="rId19" Type="http://schemas.openxmlformats.org/officeDocument/2006/relationships/hyperlink" Target="#INS_005!A1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1.png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microsoft.com/office/2007/relationships/hdphoto" Target="../media/hdphoto3.wdp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26" Type="http://schemas.openxmlformats.org/officeDocument/2006/relationships/image" Target="../media/image10.png"/><Relationship Id="rId3" Type="http://schemas.openxmlformats.org/officeDocument/2006/relationships/image" Target="../media/image33.jpe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microsoft.com/office/2007/relationships/hdphoto" Target="../media/hdphoto1.wdp"/><Relationship Id="rId2" Type="http://schemas.openxmlformats.org/officeDocument/2006/relationships/image" Target="../media/image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24" Type="http://schemas.openxmlformats.org/officeDocument/2006/relationships/image" Target="../media/image9.pn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23" Type="http://schemas.openxmlformats.org/officeDocument/2006/relationships/image" Target="../media/image53.svg"/><Relationship Id="rId28" Type="http://schemas.openxmlformats.org/officeDocument/2006/relationships/image" Target="../media/image11.pn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77671" y="408793"/>
            <a:ext cx="8289882" cy="6467365"/>
            <a:chOff x="0" y="0"/>
            <a:chExt cx="3489090" cy="2555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89091" cy="2555008"/>
            </a:xfrm>
            <a:custGeom>
              <a:avLst/>
              <a:gdLst/>
              <a:ahLst/>
              <a:cxnLst/>
              <a:rect l="l" t="t" r="r" b="b"/>
              <a:pathLst>
                <a:path w="3489091" h="2555008">
                  <a:moveTo>
                    <a:pt x="7013" y="0"/>
                  </a:moveTo>
                  <a:lnTo>
                    <a:pt x="3482078" y="0"/>
                  </a:lnTo>
                  <a:cubicBezTo>
                    <a:pt x="3483938" y="0"/>
                    <a:pt x="3485721" y="739"/>
                    <a:pt x="3487036" y="2054"/>
                  </a:cubicBezTo>
                  <a:cubicBezTo>
                    <a:pt x="3488352" y="3369"/>
                    <a:pt x="3489091" y="5153"/>
                    <a:pt x="3489091" y="7013"/>
                  </a:cubicBezTo>
                  <a:lnTo>
                    <a:pt x="3489091" y="2547996"/>
                  </a:lnTo>
                  <a:cubicBezTo>
                    <a:pt x="3489091" y="2549856"/>
                    <a:pt x="3488352" y="2551639"/>
                    <a:pt x="3487036" y="2552954"/>
                  </a:cubicBezTo>
                  <a:cubicBezTo>
                    <a:pt x="3485721" y="2554269"/>
                    <a:pt x="3483938" y="2555008"/>
                    <a:pt x="3482078" y="2555008"/>
                  </a:cubicBezTo>
                  <a:lnTo>
                    <a:pt x="7013" y="2555008"/>
                  </a:lnTo>
                  <a:cubicBezTo>
                    <a:pt x="5153" y="2555008"/>
                    <a:pt x="3369" y="2554269"/>
                    <a:pt x="2054" y="2552954"/>
                  </a:cubicBezTo>
                  <a:cubicBezTo>
                    <a:pt x="739" y="2551639"/>
                    <a:pt x="0" y="2549856"/>
                    <a:pt x="0" y="2547996"/>
                  </a:cubicBezTo>
                  <a:lnTo>
                    <a:pt x="0" y="7013"/>
                  </a:lnTo>
                  <a:cubicBezTo>
                    <a:pt x="0" y="5153"/>
                    <a:pt x="739" y="3369"/>
                    <a:pt x="2054" y="2054"/>
                  </a:cubicBezTo>
                  <a:cubicBezTo>
                    <a:pt x="3369" y="739"/>
                    <a:pt x="5153" y="0"/>
                    <a:pt x="7013" y="0"/>
                  </a:cubicBezTo>
                  <a:close/>
                </a:path>
              </a:pathLst>
            </a:custGeom>
            <a:solidFill>
              <a:srgbClr val="E400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489090" cy="26121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882192" y="2513558"/>
            <a:ext cx="7589161" cy="1830885"/>
          </a:xfrm>
          <a:custGeom>
            <a:avLst/>
            <a:gdLst/>
            <a:ahLst/>
            <a:cxnLst/>
            <a:rect l="l" t="t" r="r" b="b"/>
            <a:pathLst>
              <a:path w="11383741" h="2746327">
                <a:moveTo>
                  <a:pt x="0" y="0"/>
                </a:moveTo>
                <a:lnTo>
                  <a:pt x="11383741" y="0"/>
                </a:lnTo>
                <a:lnTo>
                  <a:pt x="11383741" y="2746328"/>
                </a:lnTo>
                <a:lnTo>
                  <a:pt x="0" y="2746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181671"/>
            <a:ext cx="4077671" cy="6694487"/>
            <a:chOff x="0" y="0"/>
            <a:chExt cx="994509" cy="16327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4509" cy="1632728"/>
            </a:xfrm>
            <a:custGeom>
              <a:avLst/>
              <a:gdLst/>
              <a:ahLst/>
              <a:cxnLst/>
              <a:rect l="l" t="t" r="r" b="b"/>
              <a:pathLst>
                <a:path w="994509" h="1632728">
                  <a:moveTo>
                    <a:pt x="0" y="0"/>
                  </a:moveTo>
                  <a:lnTo>
                    <a:pt x="994509" y="0"/>
                  </a:lnTo>
                  <a:lnTo>
                    <a:pt x="994509" y="1632728"/>
                  </a:lnTo>
                  <a:lnTo>
                    <a:pt x="0" y="1632728"/>
                  </a:lnTo>
                  <a:close/>
                </a:path>
              </a:pathLst>
            </a:custGeom>
            <a:blipFill>
              <a:blip r:embed="rId4"/>
              <a:stretch>
                <a:fillRect l="-9258" r="-32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4886963" y="5176110"/>
            <a:ext cx="6724117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186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Febrero</a:t>
            </a:r>
            <a:r>
              <a:rPr lang="en-US" sz="186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2026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32601" y="2803968"/>
            <a:ext cx="7178479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sz="2933" b="1" spc="-4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Exposición</a:t>
            </a:r>
            <a:r>
              <a:rPr lang="en-US" sz="2933" b="1" spc="-4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del Programa Nacional de </a:t>
            </a:r>
            <a:r>
              <a:rPr lang="en-US" sz="2933" b="1" spc="-4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Apoyo</a:t>
            </a:r>
            <a:r>
              <a:rPr lang="en-US" sz="2933" b="1" spc="-4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Directo a </a:t>
            </a:r>
            <a:r>
              <a:rPr lang="en-US" sz="2933" b="1" spc="-4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</a:t>
            </a:r>
            <a:r>
              <a:rPr lang="en-US" sz="2933" b="1" spc="-4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Más </a:t>
            </a:r>
            <a:r>
              <a:rPr lang="en-US" sz="2933" b="1" spc="-4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Pobres</a:t>
            </a:r>
            <a:r>
              <a:rPr lang="en-US" sz="2933" b="1" spc="-4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- Juntos al Sr. Alcalde del Distrito La Huaca-</a:t>
            </a:r>
            <a:r>
              <a:rPr lang="en-US" sz="2933" b="1" spc="-4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Megantoni</a:t>
            </a:r>
            <a:r>
              <a:rPr lang="en-US" sz="2933" b="1" spc="-4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Cusco</a:t>
            </a:r>
          </a:p>
        </p:txBody>
      </p:sp>
      <p:sp>
        <p:nvSpPr>
          <p:cNvPr id="9" name="Rectángulo: esquinas superiores redondeadas 8">
            <a:extLst>
              <a:ext uri="{FF2B5EF4-FFF2-40B4-BE49-F238E27FC236}">
                <a16:creationId xmlns:a16="http://schemas.microsoft.com/office/drawing/2014/main" id="{D352323B-09D4-847D-4BE1-B20FD213254E}"/>
              </a:ext>
            </a:extLst>
          </p:cNvPr>
          <p:cNvSpPr/>
          <p:nvPr/>
        </p:nvSpPr>
        <p:spPr>
          <a:xfrm flipV="1">
            <a:off x="-2" y="-18158"/>
            <a:ext cx="12192000" cy="86677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Freeform 14"/>
          <p:cNvSpPr/>
          <p:nvPr/>
        </p:nvSpPr>
        <p:spPr>
          <a:xfrm>
            <a:off x="874406" y="197252"/>
            <a:ext cx="2458103" cy="488548"/>
          </a:xfrm>
          <a:custGeom>
            <a:avLst/>
            <a:gdLst/>
            <a:ahLst/>
            <a:cxnLst/>
            <a:rect l="l" t="t" r="r" b="b"/>
            <a:pathLst>
              <a:path w="3687154" h="732822">
                <a:moveTo>
                  <a:pt x="0" y="0"/>
                </a:moveTo>
                <a:lnTo>
                  <a:pt x="3687154" y="0"/>
                </a:lnTo>
                <a:lnTo>
                  <a:pt x="3687154" y="732821"/>
                </a:lnTo>
                <a:lnTo>
                  <a:pt x="0" y="732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096000" y="144656"/>
            <a:ext cx="856015" cy="577458"/>
          </a:xfrm>
          <a:custGeom>
            <a:avLst/>
            <a:gdLst/>
            <a:ahLst/>
            <a:cxnLst/>
            <a:rect l="l" t="t" r="r" b="b"/>
            <a:pathLst>
              <a:path w="1403986" h="947113">
                <a:moveTo>
                  <a:pt x="0" y="0"/>
                </a:moveTo>
                <a:lnTo>
                  <a:pt x="1403986" y="0"/>
                </a:lnTo>
                <a:lnTo>
                  <a:pt x="1403986" y="947113"/>
                </a:lnTo>
                <a:lnTo>
                  <a:pt x="0" y="94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A83DE1A-B630-52CF-3A43-2C50CE02A7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2" y="127263"/>
            <a:ext cx="1171576" cy="6070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21">
          <a:extLst>
            <a:ext uri="{FF2B5EF4-FFF2-40B4-BE49-F238E27FC236}">
              <a16:creationId xmlns:a16="http://schemas.microsoft.com/office/drawing/2014/main" id="{A8DEFFC2-26D0-155C-B333-0AA97E28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5B952A46-6B20-6899-C720-4EEA467AB47B}"/>
              </a:ext>
            </a:extLst>
          </p:cNvPr>
          <p:cNvCxnSpPr/>
          <p:nvPr/>
        </p:nvCxnSpPr>
        <p:spPr>
          <a:xfrm>
            <a:off x="3794220" y="3091228"/>
            <a:ext cx="0" cy="20217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7E7A9FD8-E4AA-671E-0260-370D46BF16C0}"/>
              </a:ext>
            </a:extLst>
          </p:cNvPr>
          <p:cNvCxnSpPr/>
          <p:nvPr/>
        </p:nvCxnSpPr>
        <p:spPr>
          <a:xfrm>
            <a:off x="7334713" y="3071978"/>
            <a:ext cx="0" cy="20217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F6D1530-AD2B-D24D-F1CC-0A0ACA1FE4D4}"/>
              </a:ext>
            </a:extLst>
          </p:cNvPr>
          <p:cNvSpPr/>
          <p:nvPr/>
        </p:nvSpPr>
        <p:spPr>
          <a:xfrm>
            <a:off x="3167788" y="2482199"/>
            <a:ext cx="5366541" cy="68557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4" name="Google Shape;224;p4">
            <a:extLst>
              <a:ext uri="{FF2B5EF4-FFF2-40B4-BE49-F238E27FC236}">
                <a16:creationId xmlns:a16="http://schemas.microsoft.com/office/drawing/2014/main" id="{7F482EC4-8197-1348-0A91-016458FD27A1}"/>
              </a:ext>
            </a:extLst>
          </p:cNvPr>
          <p:cNvSpPr/>
          <p:nvPr/>
        </p:nvSpPr>
        <p:spPr>
          <a:xfrm rot="10800000">
            <a:off x="360" y="0"/>
            <a:ext cx="12191760" cy="829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22;p4">
            <a:extLst>
              <a:ext uri="{FF2B5EF4-FFF2-40B4-BE49-F238E27FC236}">
                <a16:creationId xmlns:a16="http://schemas.microsoft.com/office/drawing/2014/main" id="{BA22DE91-8BDE-6C3B-FA4E-B24F5B78D9FF}"/>
              </a:ext>
            </a:extLst>
          </p:cNvPr>
          <p:cNvSpPr txBox="1">
            <a:spLocks/>
          </p:cNvSpPr>
          <p:nvPr/>
        </p:nvSpPr>
        <p:spPr>
          <a:xfrm>
            <a:off x="1537488" y="928850"/>
            <a:ext cx="8959586" cy="95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rgbClr val="002060"/>
              </a:buClr>
              <a:buSzPts val="4000"/>
              <a:buFont typeface="Poppins"/>
              <a:buNone/>
            </a:pPr>
            <a:r>
              <a:rPr lang="es-PE" sz="2400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Acompañamiento al Hogar con gestión territorial en el Distrito </a:t>
            </a:r>
            <a:r>
              <a:rPr lang="es-PE" sz="24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de Megantoni</a:t>
            </a:r>
            <a:endParaRPr lang="es-PE"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TextBox 38">
            <a:extLst>
              <a:ext uri="{FF2B5EF4-FFF2-40B4-BE49-F238E27FC236}">
                <a16:creationId xmlns:a16="http://schemas.microsoft.com/office/drawing/2014/main" id="{2E0251ED-9517-815B-2703-48F552FFADC6}"/>
              </a:ext>
            </a:extLst>
          </p:cNvPr>
          <p:cNvSpPr txBox="1"/>
          <p:nvPr/>
        </p:nvSpPr>
        <p:spPr>
          <a:xfrm rot="10800000">
            <a:off x="878073" y="5015392"/>
            <a:ext cx="4803324" cy="94413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  <a:spcBef>
                <a:spcPct val="0"/>
              </a:spcBef>
            </a:pPr>
            <a:endParaRPr sz="1200" dirty="0"/>
          </a:p>
        </p:txBody>
      </p:sp>
      <p:sp>
        <p:nvSpPr>
          <p:cNvPr id="202" name="TextBox 78">
            <a:extLst>
              <a:ext uri="{FF2B5EF4-FFF2-40B4-BE49-F238E27FC236}">
                <a16:creationId xmlns:a16="http://schemas.microsoft.com/office/drawing/2014/main" id="{959D9977-663A-5531-C989-B3F24B5CE960}"/>
              </a:ext>
            </a:extLst>
          </p:cNvPr>
          <p:cNvSpPr txBox="1"/>
          <p:nvPr/>
        </p:nvSpPr>
        <p:spPr>
          <a:xfrm>
            <a:off x="2706141" y="1955555"/>
            <a:ext cx="64992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2C7B8F"/>
                </a:solidFill>
                <a:latin typeface="Poppins" panose="00000500000000000000" pitchFamily="2" charset="0"/>
                <a:ea typeface="Glacial Indifference Bold"/>
                <a:cs typeface="Poppins" panose="00000500000000000000" pitchFamily="2" charset="0"/>
                <a:sym typeface="Glacial Indifference Bold"/>
              </a:rPr>
              <a:t>Atención al Hogar con Seguimiento Nominal</a:t>
            </a:r>
          </a:p>
        </p:txBody>
      </p:sp>
      <p:sp>
        <p:nvSpPr>
          <p:cNvPr id="210" name="TextBox 87">
            <a:extLst>
              <a:ext uri="{FF2B5EF4-FFF2-40B4-BE49-F238E27FC236}">
                <a16:creationId xmlns:a16="http://schemas.microsoft.com/office/drawing/2014/main" id="{80D7FD18-3679-CAB4-ACCE-433D51439E2A}"/>
              </a:ext>
            </a:extLst>
          </p:cNvPr>
          <p:cNvSpPr txBox="1"/>
          <p:nvPr/>
        </p:nvSpPr>
        <p:spPr>
          <a:xfrm>
            <a:off x="3293822" y="2556516"/>
            <a:ext cx="510575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3"/>
              </a:lnSpc>
            </a:pPr>
            <a:r>
              <a:rPr lang="es-ES" sz="1000" b="1" dirty="0">
                <a:highlight>
                  <a:srgbClr val="FFFF00"/>
                </a:highlight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  <a:sym typeface="Glacial Indifference Bold"/>
              </a:rPr>
              <a:t>240 ( 83.9%) hogares acompañados</a:t>
            </a:r>
          </a:p>
          <a:p>
            <a:pPr algn="ctr">
              <a:lnSpc>
                <a:spcPts val="1163"/>
              </a:lnSpc>
            </a:pPr>
            <a:r>
              <a:rPr lang="es-ES" sz="10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  <a:sym typeface="Glacial Indifference Bold"/>
              </a:rPr>
              <a:t> Atención personalizada (visita domiciliaria y/u orientación telefónica) a </a:t>
            </a:r>
            <a:r>
              <a:rPr lang="es-ES" sz="1000" dirty="0">
                <a:highlight>
                  <a:srgbClr val="FFFF00"/>
                </a:highlight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  <a:sym typeface="Glacial Indifference Bold"/>
              </a:rPr>
              <a:t>29 gestantes, 213 niñas y niños menores de 24 meses y 88 adolescentes.</a:t>
            </a:r>
          </a:p>
        </p:txBody>
      </p:sp>
      <p:sp>
        <p:nvSpPr>
          <p:cNvPr id="256" name="TextBox 87">
            <a:extLst>
              <a:ext uri="{FF2B5EF4-FFF2-40B4-BE49-F238E27FC236}">
                <a16:creationId xmlns:a16="http://schemas.microsoft.com/office/drawing/2014/main" id="{17D95ED9-CE52-6034-DEE2-265D2D43C728}"/>
              </a:ext>
            </a:extLst>
          </p:cNvPr>
          <p:cNvSpPr txBox="1"/>
          <p:nvPr/>
        </p:nvSpPr>
        <p:spPr>
          <a:xfrm>
            <a:off x="2279302" y="3329425"/>
            <a:ext cx="3156042" cy="61555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3"/>
              </a:lnSpc>
            </a:pPr>
            <a:r>
              <a:rPr lang="es-ES" sz="9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 Bold"/>
              </a:rPr>
              <a:t>De los 213 niños y niñas menores de 24 meses el 41.8% (89) </a:t>
            </a:r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 Bold"/>
              </a:rPr>
              <a:t>accedieron al servicio de </a:t>
            </a:r>
            <a:r>
              <a:rPr lang="es-E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 Bold"/>
              </a:rPr>
              <a:t>Crecimiento y desarrollo,  además de   vacunas, dosaje de hemoglobina y  suplementación con hierro </a:t>
            </a:r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 Bold"/>
              </a:rPr>
              <a:t>(paquete priorizado de servicios). </a:t>
            </a:r>
          </a:p>
        </p:txBody>
      </p:sp>
      <p:sp>
        <p:nvSpPr>
          <p:cNvPr id="257" name="TextBox 87">
            <a:extLst>
              <a:ext uri="{FF2B5EF4-FFF2-40B4-BE49-F238E27FC236}">
                <a16:creationId xmlns:a16="http://schemas.microsoft.com/office/drawing/2014/main" id="{CA72F799-1BA6-704C-FAB2-3C8F4617C39F}"/>
              </a:ext>
            </a:extLst>
          </p:cNvPr>
          <p:cNvSpPr txBox="1"/>
          <p:nvPr/>
        </p:nvSpPr>
        <p:spPr>
          <a:xfrm>
            <a:off x="5955762" y="3293405"/>
            <a:ext cx="294992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3"/>
              </a:lnSpc>
            </a:pPr>
            <a:r>
              <a:rPr lang="es-ES" sz="10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 Bold"/>
              </a:rPr>
              <a:t>De las 29 gestantes el 90.0% (26 </a:t>
            </a:r>
            <a:r>
              <a:rPr lang="es-E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 Bold"/>
              </a:rPr>
              <a:t>), 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 Bold"/>
              </a:rPr>
              <a:t>accedieron a la atención prenatal, 4 exámenes auxiliares (dosaje de hemoglobina, examen de orina, tamizaje de sífilis y VIH), además suplementación con hierro y ácido fólico.</a:t>
            </a:r>
          </a:p>
        </p:txBody>
      </p:sp>
      <p:sp>
        <p:nvSpPr>
          <p:cNvPr id="259" name="Rectángulo 258">
            <a:extLst>
              <a:ext uri="{FF2B5EF4-FFF2-40B4-BE49-F238E27FC236}">
                <a16:creationId xmlns:a16="http://schemas.microsoft.com/office/drawing/2014/main" id="{95FDDB26-038B-4D4F-1ED5-3868DC720CDC}"/>
              </a:ext>
            </a:extLst>
          </p:cNvPr>
          <p:cNvSpPr/>
          <p:nvPr/>
        </p:nvSpPr>
        <p:spPr>
          <a:xfrm>
            <a:off x="3782979" y="6257698"/>
            <a:ext cx="48333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00" i="1" cap="none" spc="0" dirty="0">
                <a:ln w="0"/>
                <a:solidFill>
                  <a:schemeClr val="tx1"/>
                </a:solidFill>
              </a:rPr>
              <a:t>Fuente: </a:t>
            </a:r>
            <a:r>
              <a:rPr lang="es-ES" sz="700" i="1" cap="none" spc="0" dirty="0">
                <a:ln w="0"/>
                <a:solidFill>
                  <a:srgbClr val="FF0000"/>
                </a:solidFill>
              </a:rPr>
              <a:t>Tablero de Control  </a:t>
            </a:r>
            <a:r>
              <a:rPr lang="es-ES" sz="700" i="1" cap="none" spc="0" dirty="0">
                <a:ln w="0"/>
                <a:solidFill>
                  <a:schemeClr val="tx1"/>
                </a:solidFill>
              </a:rPr>
              <a:t>y Reporte de Acompañamiento Familiar- UCC – Programa Juntos</a:t>
            </a:r>
          </a:p>
          <a:p>
            <a:pPr algn="ctr"/>
            <a:r>
              <a:rPr lang="es-ES" sz="700" i="1" cap="none" spc="0" dirty="0">
                <a:ln w="0"/>
                <a:solidFill>
                  <a:schemeClr val="tx1"/>
                </a:solidFill>
              </a:rPr>
              <a:t>             * Padrón de Hogares Juntos y HIS MINSA 12 </a:t>
            </a:r>
            <a:r>
              <a:rPr lang="es-ES" sz="700" i="1" dirty="0">
                <a:ln w="0"/>
              </a:rPr>
              <a:t>ene26</a:t>
            </a:r>
            <a:r>
              <a:rPr lang="es-ES" sz="700" i="1" cap="none" spc="0" dirty="0">
                <a:ln w="0"/>
                <a:solidFill>
                  <a:schemeClr val="tx1"/>
                </a:solidFill>
              </a:rPr>
              <a:t>, información cerrada y periodo de medición a  nov 25.</a:t>
            </a:r>
          </a:p>
        </p:txBody>
      </p:sp>
      <p:sp>
        <p:nvSpPr>
          <p:cNvPr id="53" name="TextBox 38">
            <a:extLst>
              <a:ext uri="{FF2B5EF4-FFF2-40B4-BE49-F238E27FC236}">
                <a16:creationId xmlns:a16="http://schemas.microsoft.com/office/drawing/2014/main" id="{A87A37DE-03EA-8BF8-A683-F7C1A9E42C98}"/>
              </a:ext>
            </a:extLst>
          </p:cNvPr>
          <p:cNvSpPr txBox="1"/>
          <p:nvPr/>
        </p:nvSpPr>
        <p:spPr>
          <a:xfrm rot="10800000">
            <a:off x="12672337" y="7117354"/>
            <a:ext cx="4803324" cy="94413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  <a:spcBef>
                <a:spcPct val="0"/>
              </a:spcBef>
            </a:pPr>
            <a:endParaRPr sz="1200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CF99279-5106-65A2-C853-E214B2142EF9}"/>
              </a:ext>
            </a:extLst>
          </p:cNvPr>
          <p:cNvGrpSpPr/>
          <p:nvPr/>
        </p:nvGrpSpPr>
        <p:grpSpPr>
          <a:xfrm>
            <a:off x="1568013" y="4388338"/>
            <a:ext cx="4420159" cy="615553"/>
            <a:chOff x="315002" y="3031489"/>
            <a:chExt cx="4420159" cy="615553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B3C6F262-5413-831A-E217-81BC9A11D0ED}"/>
                </a:ext>
              </a:extLst>
            </p:cNvPr>
            <p:cNvSpPr/>
            <p:nvPr/>
          </p:nvSpPr>
          <p:spPr>
            <a:xfrm>
              <a:off x="315002" y="3031489"/>
              <a:ext cx="4420159" cy="6155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" name="TextBox 87">
              <a:extLst>
                <a:ext uri="{FF2B5EF4-FFF2-40B4-BE49-F238E27FC236}">
                  <a16:creationId xmlns:a16="http://schemas.microsoft.com/office/drawing/2014/main" id="{F00FF23C-8758-D9B1-228C-5DD76A85710C}"/>
                </a:ext>
              </a:extLst>
            </p:cNvPr>
            <p:cNvSpPr txBox="1"/>
            <p:nvPr/>
          </p:nvSpPr>
          <p:spPr>
            <a:xfrm>
              <a:off x="421257" y="3120474"/>
              <a:ext cx="4281493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63"/>
                </a:lnSpc>
              </a:pPr>
              <a:r>
                <a:rPr lang="es-ES" sz="1000" b="1" dirty="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  <a:sym typeface="Glacial Indifference Bold"/>
                </a:rPr>
                <a:t>Contribución en la reducción de la anemia  de niños y niñas entre </a:t>
              </a:r>
              <a:r>
                <a:rPr lang="es-ES" sz="1000" b="1" dirty="0">
                  <a:highlight>
                    <a:srgbClr val="FFFF00"/>
                  </a:highlight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  <a:sym typeface="Glacial Indifference Bold"/>
                </a:rPr>
                <a:t>6 a 35 meses  en 10.3 puntos porcentuales, </a:t>
              </a:r>
              <a:r>
                <a:rPr lang="es-ES" sz="1000" dirty="0">
                  <a:highlight>
                    <a:srgbClr val="FFFF00"/>
                  </a:highlight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  <a:sym typeface="Glacial Indifference Bold"/>
                </a:rPr>
                <a:t>de noviembre de 2024 </a:t>
              </a:r>
              <a:r>
                <a:rPr lang="es-ES" sz="1000" b="1" dirty="0">
                  <a:highlight>
                    <a:srgbClr val="FFFF00"/>
                  </a:highlight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  <a:sym typeface="Glacial Indifference Bold"/>
                </a:rPr>
                <a:t>(</a:t>
              </a:r>
              <a:r>
                <a:rPr lang="es-ES" sz="1000" dirty="0">
                  <a:highlight>
                    <a:srgbClr val="FFFF00"/>
                  </a:highlight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  <a:sym typeface="Glacial Indifference Bold"/>
                </a:rPr>
                <a:t>14.2%) a noviembre de 2025 (3.9%).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8EF08899-7C8B-2765-ABA8-12F2DC540857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4" name="Rectángulo: esquinas superiores redondeadas 13">
              <a:extLst>
                <a:ext uri="{FF2B5EF4-FFF2-40B4-BE49-F238E27FC236}">
                  <a16:creationId xmlns:a16="http://schemas.microsoft.com/office/drawing/2014/main" id="{09B6499F-B192-D55B-8C1A-BE90B1472199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D9870F9-F168-1B28-FE20-8E63E6563298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68C8FA8-816C-A8D8-98C3-1A58B17DBD03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DCAADB2-C429-2301-B862-52B14570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1506BB4-8541-05CD-478B-5F26A4CBA6A2}"/>
              </a:ext>
            </a:extLst>
          </p:cNvPr>
          <p:cNvGrpSpPr/>
          <p:nvPr/>
        </p:nvGrpSpPr>
        <p:grpSpPr>
          <a:xfrm>
            <a:off x="6125753" y="4356207"/>
            <a:ext cx="4420159" cy="615552"/>
            <a:chOff x="315002" y="3626943"/>
            <a:chExt cx="4420159" cy="615552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5A091FEB-75BB-1361-891C-80BDA6C2776F}"/>
                </a:ext>
              </a:extLst>
            </p:cNvPr>
            <p:cNvSpPr/>
            <p:nvPr/>
          </p:nvSpPr>
          <p:spPr>
            <a:xfrm>
              <a:off x="315002" y="3626943"/>
              <a:ext cx="4420159" cy="6155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1F82C17-DF14-3B19-9796-C755C224745E}"/>
                </a:ext>
              </a:extLst>
            </p:cNvPr>
            <p:cNvSpPr txBox="1"/>
            <p:nvPr/>
          </p:nvSpPr>
          <p:spPr>
            <a:xfrm>
              <a:off x="315002" y="3733971"/>
              <a:ext cx="421179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1163"/>
                </a:lnSpc>
              </a:pPr>
              <a:r>
                <a:rPr lang="es-ES" sz="1000" b="1" dirty="0">
                  <a:highlight>
                    <a:srgbClr val="FFFF00"/>
                  </a:highlight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16 Madres participaron </a:t>
              </a:r>
              <a:r>
                <a:rPr lang="es-ES" sz="1000" dirty="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en el “Primer Programa Educativo Juntos por una vida sin anemia”.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C404EFA-7B69-B7ED-EDD2-770EC9BEB9C4}"/>
              </a:ext>
            </a:extLst>
          </p:cNvPr>
          <p:cNvGrpSpPr/>
          <p:nvPr/>
        </p:nvGrpSpPr>
        <p:grpSpPr>
          <a:xfrm>
            <a:off x="3968673" y="5125227"/>
            <a:ext cx="4420159" cy="744628"/>
            <a:chOff x="315002" y="4274573"/>
            <a:chExt cx="4420159" cy="744628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55CAC0E3-B1F9-A706-3439-FB4C03C87AC3}"/>
                </a:ext>
              </a:extLst>
            </p:cNvPr>
            <p:cNvSpPr/>
            <p:nvPr/>
          </p:nvSpPr>
          <p:spPr>
            <a:xfrm>
              <a:off x="315002" y="4274573"/>
              <a:ext cx="4420159" cy="7446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3D34A7E-279D-A252-849A-C29DB3EA0EA4}"/>
                </a:ext>
              </a:extLst>
            </p:cNvPr>
            <p:cNvSpPr txBox="1"/>
            <p:nvPr/>
          </p:nvSpPr>
          <p:spPr>
            <a:xfrm>
              <a:off x="380591" y="4370530"/>
              <a:ext cx="425812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1163"/>
                </a:lnSpc>
              </a:pPr>
              <a:r>
                <a:rPr lang="es-ES" sz="1000" dirty="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  <a:sym typeface="Glacial Indifference Bold"/>
                </a:rPr>
                <a:t>Mediante el acompañamiento se ha promovido que </a:t>
              </a:r>
              <a:r>
                <a:rPr lang="es-ES" sz="1000" b="1" dirty="0">
                  <a:highlight>
                    <a:srgbClr val="FFFF00"/>
                  </a:highlight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  <a:sym typeface="Glacial Indifference Bold"/>
                </a:rPr>
                <a:t>5 estudiantes de secundaria rindan el examen de selección</a:t>
              </a:r>
              <a:r>
                <a:rPr lang="es-ES" sz="1000" dirty="0">
                  <a:highlight>
                    <a:srgbClr val="FFFF00"/>
                  </a:highlight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  <a:sym typeface="Glacial Indifference Bold"/>
                </a:rPr>
                <a:t> del </a:t>
              </a:r>
              <a:r>
                <a:rPr lang="es-ES" sz="1000" dirty="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  <a:sym typeface="Glacial Indifference Bold"/>
                </a:rPr>
                <a:t>proceso Beca 18-2026.</a:t>
              </a:r>
            </a:p>
          </p:txBody>
        </p:sp>
      </p:grp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8CEEEB8-C8C7-B69D-335A-BDC187A203C3}"/>
              </a:ext>
            </a:extLst>
          </p:cNvPr>
          <p:cNvSpPr/>
          <p:nvPr/>
        </p:nvSpPr>
        <p:spPr>
          <a:xfrm>
            <a:off x="2194033" y="3293404"/>
            <a:ext cx="3380862" cy="69278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44A0F745-DFDE-DB3B-117E-91B8FA4EB849}"/>
              </a:ext>
            </a:extLst>
          </p:cNvPr>
          <p:cNvSpPr/>
          <p:nvPr/>
        </p:nvSpPr>
        <p:spPr>
          <a:xfrm>
            <a:off x="5740292" y="3269057"/>
            <a:ext cx="3380862" cy="69278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6D90B4AF-7821-DD72-788B-3345F797D4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11" y="2461843"/>
            <a:ext cx="214112" cy="21411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4AF48325-980C-CF50-AF08-6C4001A4BC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32" y="4281282"/>
            <a:ext cx="214112" cy="21411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9929684-2B36-FB1D-3C57-CF479DA3A9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617" y="5123861"/>
            <a:ext cx="214112" cy="21411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A8A3B97-CB36-FA53-CA22-83855F0EA7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97" y="4293040"/>
            <a:ext cx="214112" cy="21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5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8E2C1-DF9D-1FF5-98AA-E10FA30F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7F7433-1AEC-8AB7-0A36-DE22272FBB3A}"/>
              </a:ext>
            </a:extLst>
          </p:cNvPr>
          <p:cNvSpPr/>
          <p:nvPr/>
        </p:nvSpPr>
        <p:spPr>
          <a:xfrm>
            <a:off x="15551" y="-369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D974F35-EF6E-6F5F-0279-36D7D69102BC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56C0A225-E7D5-FF13-D14A-0221CE7D8DDC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3C51DC9-14AB-B6B3-8548-C371E78A5275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9D129C-F062-29E8-E229-3A0486B32A78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433DF8EC-82E1-3D4C-B1A9-ECB9D736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2D1308EF-3A3C-12B8-30F1-DCDC8F2E7F75}"/>
              </a:ext>
            </a:extLst>
          </p:cNvPr>
          <p:cNvSpPr txBox="1"/>
          <p:nvPr/>
        </p:nvSpPr>
        <p:spPr>
          <a:xfrm>
            <a:off x="3088059" y="811491"/>
            <a:ext cx="7208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Relación de potenciales hogares a desafiliarse por vencimiento de su clasificación socioeconómica</a:t>
            </a:r>
            <a:endParaRPr lang="es-PE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E5D4C5-379D-820F-70B1-38B5F7C2F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52841"/>
              </p:ext>
            </p:extLst>
          </p:nvPr>
        </p:nvGraphicFramePr>
        <p:xfrm>
          <a:off x="950976" y="2053741"/>
          <a:ext cx="10113264" cy="2228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5802">
                  <a:extLst>
                    <a:ext uri="{9D8B030D-6E8A-4147-A177-3AD203B41FA5}">
                      <a16:colId xmlns:a16="http://schemas.microsoft.com/office/drawing/2014/main" val="3423194011"/>
                    </a:ext>
                  </a:extLst>
                </a:gridCol>
                <a:gridCol w="1887293">
                  <a:extLst>
                    <a:ext uri="{9D8B030D-6E8A-4147-A177-3AD203B41FA5}">
                      <a16:colId xmlns:a16="http://schemas.microsoft.com/office/drawing/2014/main" val="3216052536"/>
                    </a:ext>
                  </a:extLst>
                </a:gridCol>
                <a:gridCol w="1902763">
                  <a:extLst>
                    <a:ext uri="{9D8B030D-6E8A-4147-A177-3AD203B41FA5}">
                      <a16:colId xmlns:a16="http://schemas.microsoft.com/office/drawing/2014/main" val="2763333893"/>
                    </a:ext>
                  </a:extLst>
                </a:gridCol>
                <a:gridCol w="1241438">
                  <a:extLst>
                    <a:ext uri="{9D8B030D-6E8A-4147-A177-3AD203B41FA5}">
                      <a16:colId xmlns:a16="http://schemas.microsoft.com/office/drawing/2014/main" val="4085337116"/>
                    </a:ext>
                  </a:extLst>
                </a:gridCol>
                <a:gridCol w="1305904">
                  <a:extLst>
                    <a:ext uri="{9D8B030D-6E8A-4147-A177-3AD203B41FA5}">
                      <a16:colId xmlns:a16="http://schemas.microsoft.com/office/drawing/2014/main" val="904698330"/>
                    </a:ext>
                  </a:extLst>
                </a:gridCol>
                <a:gridCol w="1977522">
                  <a:extLst>
                    <a:ext uri="{9D8B030D-6E8A-4147-A177-3AD203B41FA5}">
                      <a16:colId xmlns:a16="http://schemas.microsoft.com/office/drawing/2014/main" val="3269092866"/>
                    </a:ext>
                  </a:extLst>
                </a:gridCol>
                <a:gridCol w="742542">
                  <a:extLst>
                    <a:ext uri="{9D8B030D-6E8A-4147-A177-3AD203B41FA5}">
                      <a16:colId xmlns:a16="http://schemas.microsoft.com/office/drawing/2014/main" val="1165691134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DISTRITO</a:t>
                      </a:r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CENTRO POBLADO</a:t>
                      </a:r>
                      <a:endParaRPr lang="es-PE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NOMBRES</a:t>
                      </a:r>
                      <a:endParaRPr lang="es-PE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APPATERNO</a:t>
                      </a:r>
                      <a:endParaRPr lang="es-PE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APMATERNO</a:t>
                      </a:r>
                      <a:endParaRPr lang="es-PE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CSE_VIGENCIA_FIN</a:t>
                      </a:r>
                      <a:endParaRPr lang="es-PE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CSE</a:t>
                      </a:r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84523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200" u="none" strike="noStrike">
                          <a:effectLst/>
                        </a:rPr>
                        <a:t>MEGANTONI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KITAPARAY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VERONICA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PEREZ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ANCASI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31-05-2025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 dirty="0">
                          <a:effectLst/>
                        </a:rPr>
                        <a:t>PE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291142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200" u="none" strike="noStrike">
                          <a:effectLst/>
                        </a:rPr>
                        <a:t>MEGANTONI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MAYAPO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ROSA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PEÑA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RIOS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16-05-2026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PE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96814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200" u="none" strike="noStrike" dirty="0">
                          <a:effectLst/>
                        </a:rPr>
                        <a:t>MEGANTONI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MAYAPO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JOSEFINA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VASQUEZ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MIGUEZ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22-05-2026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 dirty="0">
                          <a:effectLst/>
                        </a:rPr>
                        <a:t>PE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854295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200" u="none" strike="noStrike">
                          <a:effectLst/>
                        </a:rPr>
                        <a:t>MEGANTONI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 dirty="0">
                          <a:effectLst/>
                        </a:rPr>
                        <a:t>NUEVO MUNDO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BELINDA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PACAYA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PEREZ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22-05-2026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PE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746354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200" u="none" strike="noStrike" dirty="0">
                          <a:effectLst/>
                        </a:rPr>
                        <a:t>MEGANTONI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VISTA ALEGRE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IMILCI DORIS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MAVITE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BERNALDEZ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22-05-2026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 dirty="0">
                          <a:effectLst/>
                        </a:rPr>
                        <a:t>PE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299041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200" u="none" strike="noStrike">
                          <a:effectLst/>
                        </a:rPr>
                        <a:t>MEGANTONI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MAYAPO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EUDOCIA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PEREZ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PEÑA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22-05-2026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 dirty="0">
                          <a:effectLst/>
                        </a:rPr>
                        <a:t>PE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503072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200" u="none" strike="noStrike" dirty="0">
                          <a:effectLst/>
                        </a:rPr>
                        <a:t>MEGANTONI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CASHIRIARI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AURELIA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ANKURI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MAVIRERI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26-06-2026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 dirty="0">
                          <a:effectLst/>
                        </a:rPr>
                        <a:t>PE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434942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200" u="none" strike="noStrike" dirty="0">
                          <a:effectLst/>
                        </a:rPr>
                        <a:t>MEGANTONI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CASHIRIARI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MARI LUZ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TURCO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VARGAS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26-06-2026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 dirty="0">
                          <a:effectLst/>
                        </a:rPr>
                        <a:t>PE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18589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200" u="none" strike="noStrike" dirty="0">
                          <a:effectLst/>
                        </a:rPr>
                        <a:t>MEGANTONI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CASHIRIARI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DALIA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PALMA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VARGAS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PE" sz="1400" u="none" strike="noStrike">
                          <a:effectLst/>
                        </a:rPr>
                        <a:t>26-06-2026</a:t>
                      </a:r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PE" sz="1400" u="none" strike="noStrike" dirty="0">
                          <a:effectLst/>
                        </a:rPr>
                        <a:t>PE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869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3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2862720"/>
            <a:ext cx="9143640" cy="1131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s-PE" sz="6000" b="1" strike="noStrike" spc="-1">
                <a:solidFill>
                  <a:srgbClr val="FFFFFF"/>
                </a:solidFill>
                <a:latin typeface="Poppins"/>
              </a:rPr>
              <a:t>GRACIAS</a:t>
            </a:r>
            <a:endParaRPr lang="es-PE" sz="6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06" name="Google Shape;58;p13"/>
          <p:cNvCxnSpPr/>
          <p:nvPr/>
        </p:nvCxnSpPr>
        <p:spPr>
          <a:xfrm>
            <a:off x="3790440" y="4155480"/>
            <a:ext cx="4611240" cy="36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2" name="Freeform 14">
            <a:extLst>
              <a:ext uri="{FF2B5EF4-FFF2-40B4-BE49-F238E27FC236}">
                <a16:creationId xmlns:a16="http://schemas.microsoft.com/office/drawing/2014/main" id="{CC9A5F10-DAA2-8515-C013-6916DDA363F4}"/>
              </a:ext>
            </a:extLst>
          </p:cNvPr>
          <p:cNvSpPr/>
          <p:nvPr/>
        </p:nvSpPr>
        <p:spPr>
          <a:xfrm>
            <a:off x="874406" y="197252"/>
            <a:ext cx="2458103" cy="488548"/>
          </a:xfrm>
          <a:custGeom>
            <a:avLst/>
            <a:gdLst/>
            <a:ahLst/>
            <a:cxnLst/>
            <a:rect l="l" t="t" r="r" b="b"/>
            <a:pathLst>
              <a:path w="3687154" h="732822">
                <a:moveTo>
                  <a:pt x="0" y="0"/>
                </a:moveTo>
                <a:lnTo>
                  <a:pt x="3687154" y="0"/>
                </a:lnTo>
                <a:lnTo>
                  <a:pt x="3687154" y="732821"/>
                </a:lnTo>
                <a:lnTo>
                  <a:pt x="0" y="732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DCA48D76-9E3E-8507-5AA6-64E97108175F}"/>
              </a:ext>
            </a:extLst>
          </p:cNvPr>
          <p:cNvSpPr/>
          <p:nvPr/>
        </p:nvSpPr>
        <p:spPr>
          <a:xfrm>
            <a:off x="6096000" y="144656"/>
            <a:ext cx="856015" cy="577458"/>
          </a:xfrm>
          <a:custGeom>
            <a:avLst/>
            <a:gdLst/>
            <a:ahLst/>
            <a:cxnLst/>
            <a:rect l="l" t="t" r="r" b="b"/>
            <a:pathLst>
              <a:path w="1403986" h="947113">
                <a:moveTo>
                  <a:pt x="0" y="0"/>
                </a:moveTo>
                <a:lnTo>
                  <a:pt x="1403986" y="0"/>
                </a:lnTo>
                <a:lnTo>
                  <a:pt x="1403986" y="947113"/>
                </a:lnTo>
                <a:lnTo>
                  <a:pt x="0" y="947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199C61-6094-B1B4-0016-028E11C298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2" y="127263"/>
            <a:ext cx="1171576" cy="6070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02DEE22-0277-D94D-B067-C8AD4CEDBCDB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67B80DF3-A6DF-4E11-25C4-AC8816855F6B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33CCC82-3C02-662E-D34F-DAFAD86E43E0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42D4180-735A-D2AF-8828-D77F8EB87649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678D006-CEE2-991C-E101-18753787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93609F41-F445-58AF-16EE-73BC5E6B156A}"/>
              </a:ext>
            </a:extLst>
          </p:cNvPr>
          <p:cNvGrpSpPr/>
          <p:nvPr/>
        </p:nvGrpSpPr>
        <p:grpSpPr>
          <a:xfrm>
            <a:off x="7358088" y="2388711"/>
            <a:ext cx="4507761" cy="2621622"/>
            <a:chOff x="6364088" y="3957287"/>
            <a:chExt cx="5717071" cy="2869472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EACB3DA7-E645-CCBB-205B-08CDA5C7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4088" y="3957287"/>
              <a:ext cx="2655221" cy="285265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B4E10697-6FE6-FDFA-444E-DB3ED7ECD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9309" y="3965515"/>
              <a:ext cx="3061850" cy="2861244"/>
            </a:xfrm>
            <a:prstGeom prst="rect">
              <a:avLst/>
            </a:prstGeom>
          </p:spPr>
        </p:pic>
      </p:grpSp>
      <p:sp>
        <p:nvSpPr>
          <p:cNvPr id="20" name="CuadroTexto 2">
            <a:extLst>
              <a:ext uri="{FF2B5EF4-FFF2-40B4-BE49-F238E27FC236}">
                <a16:creationId xmlns:a16="http://schemas.microsoft.com/office/drawing/2014/main" id="{0935342F-ECD4-6D59-94F3-90559BE66500}"/>
              </a:ext>
            </a:extLst>
          </p:cNvPr>
          <p:cNvSpPr txBox="1"/>
          <p:nvPr/>
        </p:nvSpPr>
        <p:spPr>
          <a:xfrm>
            <a:off x="510534" y="1583037"/>
            <a:ext cx="65442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1966595" algn="l"/>
              </a:tabLst>
            </a:pP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Contribuir al desarrollo humano y al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desarrollo de capacidades 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especialmente de las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generaciones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futuras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, orientado su accionar a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romper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la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transferencia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intergeneracional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la pobreza, mediante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incentivos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económicos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que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promuevan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y apoyen el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acceso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a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servicios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calidad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en educación, salud, nutrición e identidad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bajo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un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enfoque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restitución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esos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derechos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básicos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, con la participación organizada y la vigilancia de los actores sociales de la comunidad</a:t>
            </a:r>
            <a:r>
              <a:rPr lang="es-ES" alt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E0D719C-0224-2CFA-CF73-A7ADC14B3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00" y="4013658"/>
            <a:ext cx="2767237" cy="690336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>
              <a:defRPr lang="es-PE"/>
            </a:defPPr>
            <a:lvl1pPr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4400" b="1">
                <a:solidFill>
                  <a:srgbClr val="2F55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s-PE" altLang="es-PE" dirty="0"/>
              <a:t>Visión </a:t>
            </a:r>
          </a:p>
        </p:txBody>
      </p:sp>
      <p:sp>
        <p:nvSpPr>
          <p:cNvPr id="24" name="CuadroTexto 2">
            <a:extLst>
              <a:ext uri="{FF2B5EF4-FFF2-40B4-BE49-F238E27FC236}">
                <a16:creationId xmlns:a16="http://schemas.microsoft.com/office/drawing/2014/main" id="{7B061D79-CB7F-A8A2-6C40-59E1058F2EE3}"/>
              </a:ext>
            </a:extLst>
          </p:cNvPr>
          <p:cNvSpPr txBox="1"/>
          <p:nvPr/>
        </p:nvSpPr>
        <p:spPr>
          <a:xfrm>
            <a:off x="474354" y="4611811"/>
            <a:ext cx="64383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En el ámbito de acción del Programa, se han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restituido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los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derechos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básicos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los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hogares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, cuyos miembros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acceden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con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pleno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ejercicio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su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ciudadanía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manera regular a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servicios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básicos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calidad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en educación, salud y nutrición habiendo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mejorado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la calidad de vida y el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desarrollo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capital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humano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reduciendo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con ello la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transferencia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intergeneracional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de la </a:t>
            </a:r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pobreza</a:t>
            </a:r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25" name="CuadroTexto 5">
            <a:extLst>
              <a:ext uri="{FF2B5EF4-FFF2-40B4-BE49-F238E27FC236}">
                <a16:creationId xmlns:a16="http://schemas.microsoft.com/office/drawing/2014/main" id="{7C0F5314-3E3E-58AC-A090-0E71556C0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74" y="973111"/>
            <a:ext cx="2767237" cy="690336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>
              <a:defRPr lang="es-PE"/>
            </a:defPPr>
            <a:lvl1pPr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4400" b="1">
                <a:solidFill>
                  <a:srgbClr val="2F55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s-PE" altLang="es-PE" dirty="0"/>
              <a:t>Misión </a:t>
            </a: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7ABC3EF6-974F-A71A-EEE7-FC54D2FDFDAB}"/>
              </a:ext>
            </a:extLst>
          </p:cNvPr>
          <p:cNvGrpSpPr/>
          <p:nvPr/>
        </p:nvGrpSpPr>
        <p:grpSpPr>
          <a:xfrm>
            <a:off x="3990278" y="4292463"/>
            <a:ext cx="1184910" cy="137160"/>
            <a:chOff x="8248649" y="4728210"/>
            <a:chExt cx="1184910" cy="137160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EA422CCC-027C-9ABC-1979-2DDF3EAF68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8649" y="4728210"/>
              <a:ext cx="137160" cy="1371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0ED95676-F1F4-7124-883B-5D599A37A4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8199" y="4728210"/>
              <a:ext cx="137160" cy="137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98A76381-5034-42F6-0F3A-6D21F87CE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7749" y="4728210"/>
              <a:ext cx="137160" cy="1371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id="{9DFCC69B-26ED-5D37-0165-CB21EF43A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77299" y="4728210"/>
              <a:ext cx="137160" cy="137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839D3279-7176-1289-4C04-E909FC321A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6849" y="4728210"/>
              <a:ext cx="137160" cy="1371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59991563-D1CB-693E-209E-B8DF978DD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6399" y="4728210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D47B-A0E4-101C-B781-7ED6771F0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1F7D2E-B05D-A3B5-5B70-BC0985B77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8C49E43-6A85-EC94-FBE7-C77A312B5CC5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AADF18D0-0E24-8BBD-D447-A8F130022B72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83B0A62-A40D-885C-0329-A86FF3C69C79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9B3D689-8298-932F-7387-AC73771B085A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175E338-64C6-0FC4-9743-BE3169BC5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99DE91A6-8C11-0190-1812-64225D704718}"/>
              </a:ext>
            </a:extLst>
          </p:cNvPr>
          <p:cNvSpPr txBox="1"/>
          <p:nvPr/>
        </p:nvSpPr>
        <p:spPr>
          <a:xfrm>
            <a:off x="8038072" y="1145136"/>
            <a:ext cx="3784258" cy="12760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>
            <a:defPPr>
              <a:defRPr lang="es-PE"/>
            </a:defPPr>
            <a:lvl1pPr algn="ctr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4400" b="1">
                <a:solidFill>
                  <a:srgbClr val="2F55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s-PE" dirty="0"/>
              <a:t>Juntos contribuye a dos grandes resultados: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8EB3F30-2665-5F21-5667-80DC8299C631}"/>
              </a:ext>
            </a:extLst>
          </p:cNvPr>
          <p:cNvGrpSpPr/>
          <p:nvPr/>
        </p:nvGrpSpPr>
        <p:grpSpPr>
          <a:xfrm>
            <a:off x="2284039" y="2427579"/>
            <a:ext cx="5171404" cy="1350003"/>
            <a:chOff x="2392742" y="1852454"/>
            <a:chExt cx="4964574" cy="1350003"/>
          </a:xfrm>
        </p:grpSpPr>
        <p:sp>
          <p:nvSpPr>
            <p:cNvPr id="5" name="Freeform 430" descr="e7d195523061f1c0e8da580c895714cc9e657dc935b73854DD54234BF92455C2409EC703713D08D418A918AD21FB4B97B212F83F8516769F1C595028FE6458DEA8E413C6E2511160CEE934C7F76380B4A00578EC6E9EBBA9EFEA80EE3B92D8C6FB1A144B93B68689798BBB210A93F671936388852F903E93E022C80090B0E751016BBD45621FCC882BAD3245352673AC">
              <a:extLst>
                <a:ext uri="{FF2B5EF4-FFF2-40B4-BE49-F238E27FC236}">
                  <a16:creationId xmlns:a16="http://schemas.microsoft.com/office/drawing/2014/main" id="{2B09FF32-E72D-950A-0AEC-5B47FE9A94EC}"/>
                </a:ext>
              </a:extLst>
            </p:cNvPr>
            <p:cNvSpPr/>
            <p:nvPr/>
          </p:nvSpPr>
          <p:spPr bwMode="auto">
            <a:xfrm>
              <a:off x="3002241" y="1852454"/>
              <a:ext cx="4248723" cy="1175583"/>
            </a:xfrm>
            <a:custGeom>
              <a:avLst/>
              <a:gdLst>
                <a:gd name="T0" fmla="*/ 318 w 318"/>
                <a:gd name="T1" fmla="*/ 0 h 100"/>
                <a:gd name="T2" fmla="*/ 318 w 318"/>
                <a:gd name="T3" fmla="*/ 50 h 100"/>
                <a:gd name="T4" fmla="*/ 265 w 318"/>
                <a:gd name="T5" fmla="*/ 100 h 100"/>
                <a:gd name="T6" fmla="*/ 0 w 318"/>
                <a:gd name="T7" fmla="*/ 100 h 100"/>
                <a:gd name="T8" fmla="*/ 0 w 318"/>
                <a:gd name="T9" fmla="*/ 0 h 100"/>
                <a:gd name="T10" fmla="*/ 318 w 318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00">
                  <a:moveTo>
                    <a:pt x="318" y="0"/>
                  </a:moveTo>
                  <a:cubicBezTo>
                    <a:pt x="318" y="50"/>
                    <a:pt x="318" y="50"/>
                    <a:pt x="318" y="50"/>
                  </a:cubicBezTo>
                  <a:cubicBezTo>
                    <a:pt x="318" y="78"/>
                    <a:pt x="294" y="100"/>
                    <a:pt x="265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18" y="0"/>
                  </a:lnTo>
                  <a:close/>
                </a:path>
              </a:pathLst>
            </a:custGeom>
            <a:gradFill>
              <a:gsLst>
                <a:gs pos="100000">
                  <a:srgbClr val="F5F5F5"/>
                </a:gs>
                <a:gs pos="0">
                  <a:schemeClr val="bg1">
                    <a:lumMod val="88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6F6525CE-08F1-0002-5D43-DA3B91462BC4}"/>
                </a:ext>
              </a:extLst>
            </p:cNvPr>
            <p:cNvGrpSpPr/>
            <p:nvPr/>
          </p:nvGrpSpPr>
          <p:grpSpPr>
            <a:xfrm>
              <a:off x="2392742" y="1916298"/>
              <a:ext cx="1257016" cy="1286159"/>
              <a:chOff x="2350361" y="1789291"/>
              <a:chExt cx="1257016" cy="1286159"/>
            </a:xfrm>
          </p:grpSpPr>
          <p:sp>
            <p:nvSpPr>
              <p:cNvPr id="8" name="椭圆 523" descr="e7d195523061f1c0e8da580c895714cc9e657dc935b73854DD54234BF92455C2409EC703713D08D418A918AD21FB4B97B212F83F8516769F1C595028FE6458DEA8E413C6E2511160CEE934C7F76380B4A00578EC6E9EBBA9EFEA80EE3B92D8C6FB1A144B93B68689798BBB210A93F671936388852F903E93E022C80090B0E751016BBD45621FCC882BAD3245352673AC">
                <a:extLst>
                  <a:ext uri="{FF2B5EF4-FFF2-40B4-BE49-F238E27FC236}">
                    <a16:creationId xmlns:a16="http://schemas.microsoft.com/office/drawing/2014/main" id="{171DB9C3-CB42-45BC-30E5-6D9F3005A4CE}"/>
                  </a:ext>
                </a:extLst>
              </p:cNvPr>
              <p:cNvSpPr/>
              <p:nvPr/>
            </p:nvSpPr>
            <p:spPr>
              <a:xfrm>
                <a:off x="2385144" y="1789291"/>
                <a:ext cx="1222233" cy="1222233"/>
              </a:xfrm>
              <a:prstGeom prst="ellipse">
                <a:avLst/>
              </a:prstGeom>
              <a:solidFill>
                <a:schemeClr val="bg1">
                  <a:alpha val="5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9" name="组合 601" descr="e7d195523061f1c0e8da580c895714cc9e657dc935b73854DD54234BF92455C2409EC703713D08D418A918AD21FB4B97B212F83F8516769F1C595028FE6458DEA8E413C6E2511160CEE934C7F76380B4A00578EC6E9EBBA9EFEA80EE3B92D8C6FB1A144B93B68689798BBB210A93F671936388852F903E93E022C80090B0E751016BBD45621FCC882BAD3245352673AC">
                <a:extLst>
                  <a:ext uri="{FF2B5EF4-FFF2-40B4-BE49-F238E27FC236}">
                    <a16:creationId xmlns:a16="http://schemas.microsoft.com/office/drawing/2014/main" id="{B2FC9B52-47E9-B783-EB74-FC6E38C29C3A}"/>
                  </a:ext>
                </a:extLst>
              </p:cNvPr>
              <p:cNvGrpSpPr/>
              <p:nvPr/>
            </p:nvGrpSpPr>
            <p:grpSpPr>
              <a:xfrm>
                <a:off x="2350361" y="1855405"/>
                <a:ext cx="1216795" cy="1220045"/>
                <a:chOff x="6881092" y="1876425"/>
                <a:chExt cx="1114512" cy="1117489"/>
              </a:xfrm>
            </p:grpSpPr>
            <p:grpSp>
              <p:nvGrpSpPr>
                <p:cNvPr id="10" name="组合 602">
                  <a:extLst>
                    <a:ext uri="{FF2B5EF4-FFF2-40B4-BE49-F238E27FC236}">
                      <a16:creationId xmlns:a16="http://schemas.microsoft.com/office/drawing/2014/main" id="{9BD9CC78-6373-1803-8E7B-AA28BB589850}"/>
                    </a:ext>
                  </a:extLst>
                </p:cNvPr>
                <p:cNvGrpSpPr/>
                <p:nvPr/>
              </p:nvGrpSpPr>
              <p:grpSpPr>
                <a:xfrm>
                  <a:off x="6881092" y="1876425"/>
                  <a:ext cx="1114512" cy="1117489"/>
                  <a:chOff x="6881092" y="1876425"/>
                  <a:chExt cx="1114512" cy="1117489"/>
                </a:xfrm>
              </p:grpSpPr>
              <p:sp>
                <p:nvSpPr>
                  <p:cNvPr id="17" name="Freeform 442">
                    <a:extLst>
                      <a:ext uri="{FF2B5EF4-FFF2-40B4-BE49-F238E27FC236}">
                        <a16:creationId xmlns:a16="http://schemas.microsoft.com/office/drawing/2014/main" id="{E8739120-6EA1-2F83-CF24-1FBD1C1E8E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81092" y="1876425"/>
                    <a:ext cx="1114512" cy="1117414"/>
                  </a:xfrm>
                  <a:custGeom>
                    <a:avLst/>
                    <a:gdLst>
                      <a:gd name="T0" fmla="*/ 9 w 130"/>
                      <a:gd name="T1" fmla="*/ 122 h 130"/>
                      <a:gd name="T2" fmla="*/ 0 w 130"/>
                      <a:gd name="T3" fmla="*/ 102 h 130"/>
                      <a:gd name="T4" fmla="*/ 22 w 130"/>
                      <a:gd name="T5" fmla="*/ 81 h 130"/>
                      <a:gd name="T6" fmla="*/ 33 w 130"/>
                      <a:gd name="T7" fmla="*/ 21 h 130"/>
                      <a:gd name="T8" fmla="*/ 109 w 130"/>
                      <a:gd name="T9" fmla="*/ 21 h 130"/>
                      <a:gd name="T10" fmla="*/ 109 w 130"/>
                      <a:gd name="T11" fmla="*/ 98 h 130"/>
                      <a:gd name="T12" fmla="*/ 50 w 130"/>
                      <a:gd name="T13" fmla="*/ 109 h 130"/>
                      <a:gd name="T14" fmla="*/ 29 w 130"/>
                      <a:gd name="T15" fmla="*/ 130 h 130"/>
                      <a:gd name="T16" fmla="*/ 9 w 130"/>
                      <a:gd name="T17" fmla="*/ 122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0" h="130">
                        <a:moveTo>
                          <a:pt x="9" y="122"/>
                        </a:move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22" y="81"/>
                          <a:pt x="22" y="81"/>
                          <a:pt x="22" y="81"/>
                        </a:cubicBezTo>
                        <a:cubicBezTo>
                          <a:pt x="13" y="61"/>
                          <a:pt x="17" y="38"/>
                          <a:pt x="33" y="21"/>
                        </a:cubicBezTo>
                        <a:cubicBezTo>
                          <a:pt x="54" y="0"/>
                          <a:pt x="88" y="0"/>
                          <a:pt x="109" y="21"/>
                        </a:cubicBezTo>
                        <a:cubicBezTo>
                          <a:pt x="130" y="43"/>
                          <a:pt x="130" y="77"/>
                          <a:pt x="109" y="98"/>
                        </a:cubicBezTo>
                        <a:cubicBezTo>
                          <a:pt x="93" y="114"/>
                          <a:pt x="70" y="118"/>
                          <a:pt x="50" y="109"/>
                        </a:cubicBezTo>
                        <a:cubicBezTo>
                          <a:pt x="29" y="130"/>
                          <a:pt x="29" y="130"/>
                          <a:pt x="29" y="130"/>
                        </a:cubicBezTo>
                        <a:lnTo>
                          <a:pt x="9" y="122"/>
                        </a:lnTo>
                        <a:close/>
                      </a:path>
                    </a:pathLst>
                  </a:custGeom>
                  <a:gradFill>
                    <a:gsLst>
                      <a:gs pos="20000">
                        <a:srgbClr val="F8A619"/>
                      </a:gs>
                      <a:gs pos="100000">
                        <a:srgbClr val="FFDB00"/>
                      </a:gs>
                    </a:gsLst>
                    <a:lin ang="2700000" scaled="1"/>
                  </a:gradFill>
                  <a:ln w="19050"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8" name="任意多边形: 形状 605">
                    <a:extLst>
                      <a:ext uri="{FF2B5EF4-FFF2-40B4-BE49-F238E27FC236}">
                        <a16:creationId xmlns:a16="http://schemas.microsoft.com/office/drawing/2014/main" id="{0AAE747A-8677-F013-89BD-9301B83B655D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958445" y="2064434"/>
                    <a:ext cx="993819" cy="929480"/>
                  </a:xfrm>
                  <a:custGeom>
                    <a:avLst/>
                    <a:gdLst>
                      <a:gd name="connsiteX0" fmla="*/ 136388 w 993819"/>
                      <a:gd name="connsiteY0" fmla="*/ 0 h 929480"/>
                      <a:gd name="connsiteX1" fmla="*/ 993819 w 993819"/>
                      <a:gd name="connsiteY1" fmla="*/ 857430 h 929480"/>
                      <a:gd name="connsiteX2" fmla="*/ 992344 w 993819"/>
                      <a:gd name="connsiteY2" fmla="*/ 860716 h 929480"/>
                      <a:gd name="connsiteX3" fmla="*/ 820881 w 993819"/>
                      <a:gd name="connsiteY3" fmla="*/ 929480 h 929480"/>
                      <a:gd name="connsiteX4" fmla="*/ 640844 w 993819"/>
                      <a:gd name="connsiteY4" fmla="*/ 748975 h 929480"/>
                      <a:gd name="connsiteX5" fmla="*/ 135028 w 993819"/>
                      <a:gd name="connsiteY5" fmla="*/ 654425 h 929480"/>
                      <a:gd name="connsiteX6" fmla="*/ 135028 w 993819"/>
                      <a:gd name="connsiteY6" fmla="*/ 1167 h 929480"/>
                      <a:gd name="connsiteX7" fmla="*/ 136388 w 993819"/>
                      <a:gd name="connsiteY7" fmla="*/ 0 h 92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93819" h="929480">
                        <a:moveTo>
                          <a:pt x="136388" y="0"/>
                        </a:moveTo>
                        <a:lnTo>
                          <a:pt x="993819" y="857430"/>
                        </a:lnTo>
                        <a:lnTo>
                          <a:pt x="992344" y="860716"/>
                        </a:lnTo>
                        <a:lnTo>
                          <a:pt x="820881" y="929480"/>
                        </a:lnTo>
                        <a:cubicBezTo>
                          <a:pt x="820881" y="929480"/>
                          <a:pt x="820881" y="929480"/>
                          <a:pt x="640844" y="748975"/>
                        </a:cubicBezTo>
                        <a:cubicBezTo>
                          <a:pt x="477954" y="826334"/>
                          <a:pt x="272198" y="791953"/>
                          <a:pt x="135028" y="654425"/>
                        </a:cubicBezTo>
                        <a:cubicBezTo>
                          <a:pt x="-45009" y="473919"/>
                          <a:pt x="-45009" y="181672"/>
                          <a:pt x="135028" y="1167"/>
                        </a:cubicBezTo>
                        <a:lnTo>
                          <a:pt x="136388" y="0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10000"/>
                    </a:schemeClr>
                  </a:solidFill>
                  <a:ln w="190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1" name="文本框 603">
                  <a:extLst>
                    <a:ext uri="{FF2B5EF4-FFF2-40B4-BE49-F238E27FC236}">
                      <a16:creationId xmlns:a16="http://schemas.microsoft.com/office/drawing/2014/main" id="{F2CADA3F-F4B0-52E8-A1F2-446C87BBD74A}"/>
                    </a:ext>
                  </a:extLst>
                </p:cNvPr>
                <p:cNvSpPr txBox="1"/>
                <p:nvPr/>
              </p:nvSpPr>
              <p:spPr>
                <a:xfrm>
                  <a:off x="7183646" y="2006556"/>
                  <a:ext cx="602278" cy="704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44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等线" panose="02010600030101010101" pitchFamily="2" charset="-122"/>
                      <a:cs typeface="+mn-cs"/>
                    </a:rPr>
                    <a:t>01</a:t>
                  </a:r>
                  <a:endParaRPr kumimoji="0" lang="zh-CN" altLang="en-US" sz="44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C9C729CD-55FA-85FD-D804-AD4ACC94B669}"/>
                </a:ext>
              </a:extLst>
            </p:cNvPr>
            <p:cNvSpPr txBox="1"/>
            <p:nvPr/>
          </p:nvSpPr>
          <p:spPr>
            <a:xfrm>
              <a:off x="3724409" y="1934649"/>
              <a:ext cx="36329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s-PE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2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Desarrollo Infantil Temprano</a:t>
              </a:r>
              <a:r>
                <a:rPr kumimoji="0" lang="es-PE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2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, con reducción de la desnutrición crónica y la anemia en niños 0-5, así como acceso a educación inicial.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B0306C0-04FB-40B2-23FC-FB076298BC7D}"/>
              </a:ext>
            </a:extLst>
          </p:cNvPr>
          <p:cNvGrpSpPr/>
          <p:nvPr/>
        </p:nvGrpSpPr>
        <p:grpSpPr>
          <a:xfrm>
            <a:off x="2719395" y="3899783"/>
            <a:ext cx="4427439" cy="1256564"/>
            <a:chOff x="2828098" y="3324658"/>
            <a:chExt cx="4427439" cy="1256564"/>
          </a:xfrm>
        </p:grpSpPr>
        <p:sp>
          <p:nvSpPr>
            <p:cNvPr id="20" name="Freeform 432" descr="e7d195523061f1c0e8da580c895714cc9e657dc935b73854DD54234BF92455C2409EC703713D08D418A918AD21FB4B97B212F83F8516769F1C595028FE6458DEA8E413C6E2511160CEE934C7F76380B4A00578EC6E9EBBA9EFEA80EE3B92D8C6FB1A144B93B68689798BBB210A93F671936388852F903E93E022C80090B0E751016BBD45621FCC882BAD3245352673AC">
              <a:extLst>
                <a:ext uri="{FF2B5EF4-FFF2-40B4-BE49-F238E27FC236}">
                  <a16:creationId xmlns:a16="http://schemas.microsoft.com/office/drawing/2014/main" id="{5AF1915E-7842-11A4-626F-49EA7E029A8E}"/>
                </a:ext>
              </a:extLst>
            </p:cNvPr>
            <p:cNvSpPr/>
            <p:nvPr/>
          </p:nvSpPr>
          <p:spPr bwMode="auto">
            <a:xfrm>
              <a:off x="3574009" y="3324658"/>
              <a:ext cx="3676955" cy="1256564"/>
            </a:xfrm>
            <a:custGeom>
              <a:avLst/>
              <a:gdLst>
                <a:gd name="T0" fmla="*/ 318 w 318"/>
                <a:gd name="T1" fmla="*/ 0 h 100"/>
                <a:gd name="T2" fmla="*/ 318 w 318"/>
                <a:gd name="T3" fmla="*/ 50 h 100"/>
                <a:gd name="T4" fmla="*/ 266 w 318"/>
                <a:gd name="T5" fmla="*/ 100 h 100"/>
                <a:gd name="T6" fmla="*/ 0 w 318"/>
                <a:gd name="T7" fmla="*/ 100 h 100"/>
                <a:gd name="T8" fmla="*/ 0 w 318"/>
                <a:gd name="T9" fmla="*/ 0 h 100"/>
                <a:gd name="T10" fmla="*/ 318 w 318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00">
                  <a:moveTo>
                    <a:pt x="318" y="0"/>
                  </a:moveTo>
                  <a:cubicBezTo>
                    <a:pt x="318" y="50"/>
                    <a:pt x="318" y="50"/>
                    <a:pt x="318" y="50"/>
                  </a:cubicBezTo>
                  <a:cubicBezTo>
                    <a:pt x="318" y="77"/>
                    <a:pt x="295" y="100"/>
                    <a:pt x="266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18" y="0"/>
                  </a:lnTo>
                  <a:close/>
                </a:path>
              </a:pathLst>
            </a:custGeom>
            <a:gradFill>
              <a:gsLst>
                <a:gs pos="100000">
                  <a:srgbClr val="F5F5F5"/>
                </a:gs>
                <a:gs pos="0">
                  <a:schemeClr val="bg1">
                    <a:lumMod val="88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6C46123E-299A-908A-A4F4-22A6E94E04D5}"/>
                </a:ext>
              </a:extLst>
            </p:cNvPr>
            <p:cNvGrpSpPr/>
            <p:nvPr/>
          </p:nvGrpSpPr>
          <p:grpSpPr>
            <a:xfrm>
              <a:off x="2828098" y="3358989"/>
              <a:ext cx="1415080" cy="1222233"/>
              <a:chOff x="2828098" y="3358989"/>
              <a:chExt cx="1415080" cy="1222233"/>
            </a:xfrm>
          </p:grpSpPr>
          <p:sp>
            <p:nvSpPr>
              <p:cNvPr id="23" name="椭圆 539" descr="e7d195523061f1c0e8da580c895714cc9e657dc935b73854DD54234BF92455C2409EC703713D08D418A918AD21FB4B97B212F83F8516769F1C595028FE6458DEA8E413C6E2511160CEE934C7F76380B4A00578EC6E9EBBA9EFEA80EE3B92D8C6FB1A144B93B68689798BBB210A93F671936388852F903E93E022C80090B0E751016BBD45621FCC882BAD3245352673AC">
                <a:extLst>
                  <a:ext uri="{FF2B5EF4-FFF2-40B4-BE49-F238E27FC236}">
                    <a16:creationId xmlns:a16="http://schemas.microsoft.com/office/drawing/2014/main" id="{20C1B330-FE54-D03A-93A4-F6B59BAA1113}"/>
                  </a:ext>
                </a:extLst>
              </p:cNvPr>
              <p:cNvSpPr/>
              <p:nvPr/>
            </p:nvSpPr>
            <p:spPr>
              <a:xfrm>
                <a:off x="3020945" y="3358989"/>
                <a:ext cx="1222233" cy="1222233"/>
              </a:xfrm>
              <a:prstGeom prst="ellipse">
                <a:avLst/>
              </a:prstGeom>
              <a:solidFill>
                <a:schemeClr val="bg1">
                  <a:alpha val="5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24" name="组合 621" descr="e7d195523061f1c0e8da580c895714cc9e657dc935b73854DD54234BF92455C2409EC703713D08D418A918AD21FB4B97B212F83F8516769F1C595028FE6458DEA8E413C6E2511160CEE934C7F76380B4A00578EC6E9EBBA9EFEA80EE3B92D8C6FB1A144B93B68689798BBB210A93F671936388852F903E93E022C80090B0E751016BBD45621FCC882BAD3245352673AC">
                <a:extLst>
                  <a:ext uri="{FF2B5EF4-FFF2-40B4-BE49-F238E27FC236}">
                    <a16:creationId xmlns:a16="http://schemas.microsoft.com/office/drawing/2014/main" id="{B31C8F25-F3F8-69D1-0767-D7306EE6B401}"/>
                  </a:ext>
                </a:extLst>
              </p:cNvPr>
              <p:cNvGrpSpPr/>
              <p:nvPr/>
            </p:nvGrpSpPr>
            <p:grpSpPr>
              <a:xfrm>
                <a:off x="2828098" y="3453385"/>
                <a:ext cx="1321363" cy="1019195"/>
                <a:chOff x="7316448" y="3330515"/>
                <a:chExt cx="1210290" cy="933522"/>
              </a:xfrm>
            </p:grpSpPr>
            <p:grpSp>
              <p:nvGrpSpPr>
                <p:cNvPr id="25" name="组合 622">
                  <a:extLst>
                    <a:ext uri="{FF2B5EF4-FFF2-40B4-BE49-F238E27FC236}">
                      <a16:creationId xmlns:a16="http://schemas.microsoft.com/office/drawing/2014/main" id="{FC8036E3-806E-1163-717D-FF26CF70999F}"/>
                    </a:ext>
                  </a:extLst>
                </p:cNvPr>
                <p:cNvGrpSpPr/>
                <p:nvPr/>
              </p:nvGrpSpPr>
              <p:grpSpPr>
                <a:xfrm>
                  <a:off x="7316448" y="3330515"/>
                  <a:ext cx="1210290" cy="933522"/>
                  <a:chOff x="7316448" y="3330515"/>
                  <a:chExt cx="1210290" cy="933522"/>
                </a:xfrm>
              </p:grpSpPr>
              <p:sp>
                <p:nvSpPr>
                  <p:cNvPr id="27" name="Freeform 446">
                    <a:extLst>
                      <a:ext uri="{FF2B5EF4-FFF2-40B4-BE49-F238E27FC236}">
                        <a16:creationId xmlns:a16="http://schemas.microsoft.com/office/drawing/2014/main" id="{B5BDAC91-7C8C-3C1C-0246-A44EFA3EAC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16448" y="3330515"/>
                    <a:ext cx="1210290" cy="928760"/>
                  </a:xfrm>
                  <a:custGeom>
                    <a:avLst/>
                    <a:gdLst>
                      <a:gd name="T0" fmla="*/ 0 w 141"/>
                      <a:gd name="T1" fmla="*/ 54 h 108"/>
                      <a:gd name="T2" fmla="*/ 7 w 141"/>
                      <a:gd name="T3" fmla="*/ 34 h 108"/>
                      <a:gd name="T4" fmla="*/ 37 w 141"/>
                      <a:gd name="T5" fmla="*/ 34 h 108"/>
                      <a:gd name="T6" fmla="*/ 87 w 141"/>
                      <a:gd name="T7" fmla="*/ 0 h 108"/>
                      <a:gd name="T8" fmla="*/ 141 w 141"/>
                      <a:gd name="T9" fmla="*/ 54 h 108"/>
                      <a:gd name="T10" fmla="*/ 87 w 141"/>
                      <a:gd name="T11" fmla="*/ 108 h 108"/>
                      <a:gd name="T12" fmla="*/ 37 w 141"/>
                      <a:gd name="T13" fmla="*/ 74 h 108"/>
                      <a:gd name="T14" fmla="*/ 7 w 141"/>
                      <a:gd name="T15" fmla="*/ 74 h 108"/>
                      <a:gd name="T16" fmla="*/ 0 w 141"/>
                      <a:gd name="T17" fmla="*/ 54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1" h="108">
                        <a:moveTo>
                          <a:pt x="0" y="54"/>
                        </a:move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45" y="14"/>
                          <a:pt x="65" y="0"/>
                          <a:pt x="87" y="0"/>
                        </a:cubicBezTo>
                        <a:cubicBezTo>
                          <a:pt x="117" y="0"/>
                          <a:pt x="141" y="24"/>
                          <a:pt x="141" y="54"/>
                        </a:cubicBezTo>
                        <a:cubicBezTo>
                          <a:pt x="141" y="83"/>
                          <a:pt x="117" y="108"/>
                          <a:pt x="87" y="108"/>
                        </a:cubicBezTo>
                        <a:cubicBezTo>
                          <a:pt x="65" y="108"/>
                          <a:pt x="45" y="93"/>
                          <a:pt x="37" y="74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lnTo>
                          <a:pt x="0" y="54"/>
                        </a:lnTo>
                        <a:close/>
                      </a:path>
                    </a:pathLst>
                  </a:custGeom>
                  <a:gradFill>
                    <a:gsLst>
                      <a:gs pos="20000">
                        <a:srgbClr val="DF1F3C"/>
                      </a:gs>
                      <a:gs pos="100000">
                        <a:srgbClr val="EA4330"/>
                      </a:gs>
                    </a:gsLst>
                    <a:lin ang="2700000" scaled="1"/>
                  </a:gradFill>
                  <a:ln w="19050"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任意多边形: 形状 625">
                    <a:extLst>
                      <a:ext uri="{FF2B5EF4-FFF2-40B4-BE49-F238E27FC236}">
                        <a16:creationId xmlns:a16="http://schemas.microsoft.com/office/drawing/2014/main" id="{A3973A61-CDE6-4BFF-40D7-1A3DD72BFD58}"/>
                      </a:ext>
                    </a:extLst>
                  </p:cNvPr>
                  <p:cNvSpPr/>
                  <p:nvPr/>
                </p:nvSpPr>
                <p:spPr bwMode="auto">
                  <a:xfrm flipH="1" flipV="1">
                    <a:off x="7321827" y="3805189"/>
                    <a:ext cx="1204911" cy="458848"/>
                  </a:xfrm>
                  <a:custGeom>
                    <a:avLst/>
                    <a:gdLst>
                      <a:gd name="connsiteX0" fmla="*/ 461855 w 1204911"/>
                      <a:gd name="connsiteY0" fmla="*/ 0 h 458848"/>
                      <a:gd name="connsiteX1" fmla="*/ 890007 w 1204911"/>
                      <a:gd name="connsiteY1" fmla="*/ 292388 h 458848"/>
                      <a:gd name="connsiteX2" fmla="*/ 1146898 w 1204911"/>
                      <a:gd name="connsiteY2" fmla="*/ 292388 h 458848"/>
                      <a:gd name="connsiteX3" fmla="*/ 1187054 w 1204911"/>
                      <a:gd name="connsiteY3" fmla="*/ 407609 h 458848"/>
                      <a:gd name="connsiteX4" fmla="*/ 1204911 w 1204911"/>
                      <a:gd name="connsiteY4" fmla="*/ 458848 h 458848"/>
                      <a:gd name="connsiteX5" fmla="*/ 0 w 1204911"/>
                      <a:gd name="connsiteY5" fmla="*/ 458848 h 458848"/>
                      <a:gd name="connsiteX6" fmla="*/ 8784 w 1204911"/>
                      <a:gd name="connsiteY6" fmla="*/ 370355 h 458848"/>
                      <a:gd name="connsiteX7" fmla="*/ 461855 w 1204911"/>
                      <a:gd name="connsiteY7" fmla="*/ 0 h 458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04911" h="458848">
                        <a:moveTo>
                          <a:pt x="461855" y="0"/>
                        </a:moveTo>
                        <a:cubicBezTo>
                          <a:pt x="658805" y="0"/>
                          <a:pt x="821503" y="120395"/>
                          <a:pt x="890007" y="292388"/>
                        </a:cubicBezTo>
                        <a:cubicBezTo>
                          <a:pt x="890007" y="292388"/>
                          <a:pt x="890007" y="292388"/>
                          <a:pt x="1146898" y="292388"/>
                        </a:cubicBezTo>
                        <a:cubicBezTo>
                          <a:pt x="1146898" y="292388"/>
                          <a:pt x="1146898" y="292388"/>
                          <a:pt x="1187054" y="407609"/>
                        </a:cubicBezTo>
                        <a:lnTo>
                          <a:pt x="1204911" y="458848"/>
                        </a:lnTo>
                        <a:lnTo>
                          <a:pt x="0" y="458848"/>
                        </a:lnTo>
                        <a:lnTo>
                          <a:pt x="8784" y="370355"/>
                        </a:lnTo>
                        <a:cubicBezTo>
                          <a:pt x="51632" y="158018"/>
                          <a:pt x="237075" y="0"/>
                          <a:pt x="461855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10000"/>
                    </a:schemeClr>
                  </a:solidFill>
                  <a:ln w="190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6" name="文本框 623">
                  <a:extLst>
                    <a:ext uri="{FF2B5EF4-FFF2-40B4-BE49-F238E27FC236}">
                      <a16:creationId xmlns:a16="http://schemas.microsoft.com/office/drawing/2014/main" id="{DBA5D82A-83DE-17C7-253B-522949D84C3C}"/>
                    </a:ext>
                  </a:extLst>
                </p:cNvPr>
                <p:cNvSpPr txBox="1"/>
                <p:nvPr/>
              </p:nvSpPr>
              <p:spPr>
                <a:xfrm>
                  <a:off x="7715043" y="3401466"/>
                  <a:ext cx="707994" cy="704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44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等线" panose="02010600030101010101" pitchFamily="2" charset="-122"/>
                      <a:cs typeface="+mn-cs"/>
                    </a:rPr>
                    <a:t>02</a:t>
                  </a:r>
                  <a:endParaRPr kumimoji="0" lang="zh-CN" altLang="en-US" sz="44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E99D248-55E1-5661-54FB-3D6F62E0E403}"/>
                </a:ext>
              </a:extLst>
            </p:cNvPr>
            <p:cNvSpPr txBox="1"/>
            <p:nvPr/>
          </p:nvSpPr>
          <p:spPr>
            <a:xfrm>
              <a:off x="4177250" y="3426019"/>
              <a:ext cx="30782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s-PE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2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Avance y culminación hasta 5º </a:t>
              </a:r>
              <a:r>
                <a:rPr kumimoji="0" lang="es-PE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2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grado de educación secundaria, así como reducción de abandono escolar.</a:t>
              </a:r>
            </a:p>
          </p:txBody>
        </p:sp>
      </p:grpSp>
      <p:grpSp>
        <p:nvGrpSpPr>
          <p:cNvPr id="29" name="组合 461" descr="e7d195523061f1c0e8da580c895714cc9e657dc935b73854DD54234BF92455C2409EC703713D08D418A918AD21FB4B97B212F83F8516769F1C595028FE6458DEA8E413C6E2511160CEE934C7F76380B4A00578EC6E9EBBA9EFEA80EE3B92D8C6FB1A144B93B68689798BBB210A93F671936388852F903E93E022C80090B0E751016BBD45621FCC882BAD3245352673AC">
            <a:extLst>
              <a:ext uri="{FF2B5EF4-FFF2-40B4-BE49-F238E27FC236}">
                <a16:creationId xmlns:a16="http://schemas.microsoft.com/office/drawing/2014/main" id="{31601528-F15C-A256-8735-CD8E50D85FAA}"/>
              </a:ext>
            </a:extLst>
          </p:cNvPr>
          <p:cNvGrpSpPr/>
          <p:nvPr/>
        </p:nvGrpSpPr>
        <p:grpSpPr>
          <a:xfrm>
            <a:off x="8134363" y="2713624"/>
            <a:ext cx="2909459" cy="2909459"/>
            <a:chOff x="4652761" y="2364834"/>
            <a:chExt cx="2886478" cy="2886478"/>
          </a:xfrm>
        </p:grpSpPr>
        <p:sp>
          <p:nvSpPr>
            <p:cNvPr id="30" name="Oval 5">
              <a:extLst>
                <a:ext uri="{FF2B5EF4-FFF2-40B4-BE49-F238E27FC236}">
                  <a16:creationId xmlns:a16="http://schemas.microsoft.com/office/drawing/2014/main" id="{355075AE-077C-C5B7-0C1E-3497EBB02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800" y="2594873"/>
              <a:ext cx="2426400" cy="2426400"/>
            </a:xfrm>
            <a:prstGeom prst="ellipse">
              <a:avLst/>
            </a:prstGeom>
            <a:gradFill>
              <a:gsLst>
                <a:gs pos="100000">
                  <a:srgbClr val="F5F5F5"/>
                </a:gs>
                <a:gs pos="0">
                  <a:schemeClr val="bg1">
                    <a:lumMod val="88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B280C932-0A00-FF77-1487-1303D3581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761" y="2364834"/>
              <a:ext cx="2886478" cy="2886478"/>
            </a:xfrm>
            <a:prstGeom prst="ellipse">
              <a:avLst/>
            </a:prstGeom>
            <a:solidFill>
              <a:schemeClr val="bg1">
                <a:alpha val="5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39F659A-30E1-682C-AC4E-BC69FAF23733}"/>
              </a:ext>
            </a:extLst>
          </p:cNvPr>
          <p:cNvSpPr txBox="1"/>
          <p:nvPr/>
        </p:nvSpPr>
        <p:spPr>
          <a:xfrm>
            <a:off x="7374605" y="5591393"/>
            <a:ext cx="4335739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P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2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Efecto de alivio de pobreza a corto plazo, para su contribución en el desarrollo del capital humano.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B97C3CB0-7EC1-2BB4-B672-A50359DB8073}"/>
              </a:ext>
            </a:extLst>
          </p:cNvPr>
          <p:cNvGrpSpPr/>
          <p:nvPr/>
        </p:nvGrpSpPr>
        <p:grpSpPr>
          <a:xfrm>
            <a:off x="10369153" y="2498791"/>
            <a:ext cx="1184910" cy="137160"/>
            <a:chOff x="8248649" y="4728210"/>
            <a:chExt cx="1184910" cy="137160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25815B67-FAAB-7ECF-0B22-C083062B22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8649" y="4728210"/>
              <a:ext cx="137160" cy="1371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D90B0A75-542B-3226-AD2F-B08B147140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8199" y="4728210"/>
              <a:ext cx="137160" cy="137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202C7472-F89A-D831-E967-5D15CFA1D1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7749" y="4728210"/>
              <a:ext cx="137160" cy="1371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48DD8E95-C525-40D1-89C0-EA86744AF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77299" y="4728210"/>
              <a:ext cx="137160" cy="137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480BADE8-0134-AF69-E615-B84F19733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6849" y="4728210"/>
              <a:ext cx="137160" cy="1371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020B98FA-9196-ED41-F663-088BC857D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6399" y="4728210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2BEC701-3BFC-F0C2-77DB-787848AD6D8A}"/>
              </a:ext>
            </a:extLst>
          </p:cNvPr>
          <p:cNvGrpSpPr/>
          <p:nvPr/>
        </p:nvGrpSpPr>
        <p:grpSpPr>
          <a:xfrm>
            <a:off x="-153706" y="2739293"/>
            <a:ext cx="3328177" cy="2909459"/>
            <a:chOff x="-96093" y="2368084"/>
            <a:chExt cx="3328177" cy="2909459"/>
          </a:xfrm>
        </p:grpSpPr>
        <p:grpSp>
          <p:nvGrpSpPr>
            <p:cNvPr id="41" name="组合 461" descr="e7d195523061f1c0e8da580c895714cc9e657dc935b73854DD54234BF92455C2409EC703713D08D418A918AD21FB4B97B212F83F8516769F1C595028FE6458DEA8E413C6E2511160CEE934C7F76380B4A00578EC6E9EBBA9EFEA80EE3B92D8C6FB1A144B93B68689798BBB210A93F671936388852F903E93E022C80090B0E751016BBD45621FCC882BAD3245352673AC">
              <a:extLst>
                <a:ext uri="{FF2B5EF4-FFF2-40B4-BE49-F238E27FC236}">
                  <a16:creationId xmlns:a16="http://schemas.microsoft.com/office/drawing/2014/main" id="{6D7E3C16-3201-FCC9-3BA2-0618C2396FC8}"/>
                </a:ext>
              </a:extLst>
            </p:cNvPr>
            <p:cNvGrpSpPr/>
            <p:nvPr/>
          </p:nvGrpSpPr>
          <p:grpSpPr>
            <a:xfrm>
              <a:off x="151878" y="2368084"/>
              <a:ext cx="2909459" cy="2909459"/>
              <a:chOff x="4652761" y="2408767"/>
              <a:chExt cx="2886478" cy="2886478"/>
            </a:xfrm>
          </p:grpSpPr>
          <p:sp>
            <p:nvSpPr>
              <p:cNvPr id="44" name="Oval 5">
                <a:extLst>
                  <a:ext uri="{FF2B5EF4-FFF2-40B4-BE49-F238E27FC236}">
                    <a16:creationId xmlns:a16="http://schemas.microsoft.com/office/drawing/2014/main" id="{406FB264-66C0-9D39-8AF2-BFD818962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800" y="2594873"/>
                <a:ext cx="2426400" cy="2426400"/>
              </a:xfrm>
              <a:prstGeom prst="ellipse">
                <a:avLst/>
              </a:prstGeom>
              <a:gradFill>
                <a:gsLst>
                  <a:gs pos="100000">
                    <a:srgbClr val="F5F5F5"/>
                  </a:gs>
                  <a:gs pos="0">
                    <a:schemeClr val="bg1">
                      <a:lumMod val="88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Oval 5">
                <a:extLst>
                  <a:ext uri="{FF2B5EF4-FFF2-40B4-BE49-F238E27FC236}">
                    <a16:creationId xmlns:a16="http://schemas.microsoft.com/office/drawing/2014/main" id="{37E3CBD1-8A66-62D0-F9D4-09D0B5176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2761" y="2408767"/>
                <a:ext cx="2886478" cy="2886478"/>
              </a:xfrm>
              <a:prstGeom prst="ellipse">
                <a:avLst/>
              </a:prstGeom>
              <a:solidFill>
                <a:schemeClr val="bg1">
                  <a:alpha val="5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90592766-4DF9-FD96-C773-8BAE99E30B22}"/>
                </a:ext>
              </a:extLst>
            </p:cNvPr>
            <p:cNvSpPr txBox="1"/>
            <p:nvPr/>
          </p:nvSpPr>
          <p:spPr>
            <a:xfrm>
              <a:off x="-96093" y="3096070"/>
              <a:ext cx="3328177" cy="58477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DESARROLLO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43" name="TextBox 3">
              <a:extLst>
                <a:ext uri="{FF2B5EF4-FFF2-40B4-BE49-F238E27FC236}">
                  <a16:creationId xmlns:a16="http://schemas.microsoft.com/office/drawing/2014/main" id="{6C51D35D-7BCC-F144-D4D9-63FDFCE70582}"/>
                </a:ext>
              </a:extLst>
            </p:cNvPr>
            <p:cNvSpPr txBox="1"/>
            <p:nvPr/>
          </p:nvSpPr>
          <p:spPr>
            <a:xfrm>
              <a:off x="698243" y="3631577"/>
              <a:ext cx="1668035" cy="46547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Malgun Gothic" panose="020B0503020000020004" pitchFamily="34" charset="-127"/>
                  <a:cs typeface="Arial" panose="020B0604020202020204" pitchFamily="34" charset="0"/>
                </a:rPr>
                <a:t>HUMANO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46" name="TextBox 3">
            <a:extLst>
              <a:ext uri="{FF2B5EF4-FFF2-40B4-BE49-F238E27FC236}">
                <a16:creationId xmlns:a16="http://schemas.microsoft.com/office/drawing/2014/main" id="{864B109D-0100-73DA-C317-504246BF7BF4}"/>
              </a:ext>
            </a:extLst>
          </p:cNvPr>
          <p:cNvSpPr txBox="1"/>
          <p:nvPr/>
        </p:nvSpPr>
        <p:spPr>
          <a:xfrm>
            <a:off x="8876257" y="4070767"/>
            <a:ext cx="1484754" cy="45307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algun Gothic" panose="020B0503020000020004" pitchFamily="34" charset="-127"/>
                <a:cs typeface="Arial" panose="020B0604020202020204" pitchFamily="34" charset="0"/>
              </a:rPr>
              <a:t>SOCIAL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1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9A252-D857-116E-96BD-A4DD017D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AEE401-027E-12BC-5268-D9B1C7F7A0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BF2ED3D-784A-3F7B-1B8D-D938138B8356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4804674E-C9F9-74A5-620F-A7C56E021009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0A77915-E092-EFEF-2998-F029CF59DBA8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7469AD3-CBBD-DA37-E79B-1A770A118A63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13A22238-3385-4098-A69B-CB1AA8F06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8BDAA-292A-0DE7-59A3-2D3006C46DBF}"/>
              </a:ext>
            </a:extLst>
          </p:cNvPr>
          <p:cNvSpPr txBox="1"/>
          <p:nvPr/>
        </p:nvSpPr>
        <p:spPr>
          <a:xfrm>
            <a:off x="1444594" y="6494695"/>
            <a:ext cx="9585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spc="3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NUEVO MODELO CONCEPTUAL DE JUNTOS</a:t>
            </a:r>
            <a:endParaRPr lang="es-PE" sz="1600" b="1" spc="300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6759D86-C634-A3A1-83D1-4CC0923A8971}"/>
              </a:ext>
            </a:extLst>
          </p:cNvPr>
          <p:cNvGrpSpPr/>
          <p:nvPr/>
        </p:nvGrpSpPr>
        <p:grpSpPr>
          <a:xfrm>
            <a:off x="474488" y="1051360"/>
            <a:ext cx="11159682" cy="5325318"/>
            <a:chOff x="474488" y="1051360"/>
            <a:chExt cx="11159682" cy="5325318"/>
          </a:xfrm>
        </p:grpSpPr>
        <p:cxnSp>
          <p:nvCxnSpPr>
            <p:cNvPr id="5" name="Conector: angular 4">
              <a:extLst>
                <a:ext uri="{FF2B5EF4-FFF2-40B4-BE49-F238E27FC236}">
                  <a16:creationId xmlns:a16="http://schemas.microsoft.com/office/drawing/2014/main" id="{11549D4A-314A-F16B-6265-0664AD5664A8}"/>
                </a:ext>
              </a:extLst>
            </p:cNvPr>
            <p:cNvCxnSpPr/>
            <p:nvPr/>
          </p:nvCxnSpPr>
          <p:spPr>
            <a:xfrm flipV="1">
              <a:off x="7572492" y="2933586"/>
              <a:ext cx="1415468" cy="2372957"/>
            </a:xfrm>
            <a:prstGeom prst="bentConnector3">
              <a:avLst>
                <a:gd name="adj1" fmla="val 6205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A9F8FB7-3089-3FE5-80B7-B51272A11E59}"/>
                </a:ext>
              </a:extLst>
            </p:cNvPr>
            <p:cNvGrpSpPr/>
            <p:nvPr/>
          </p:nvGrpSpPr>
          <p:grpSpPr>
            <a:xfrm>
              <a:off x="1275852" y="1051360"/>
              <a:ext cx="10358318" cy="5325318"/>
              <a:chOff x="645782" y="1026534"/>
              <a:chExt cx="11335810" cy="5827856"/>
            </a:xfrm>
          </p:grpSpPr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2785110-437A-A309-B1E7-D86453F9072F}"/>
                  </a:ext>
                </a:extLst>
              </p:cNvPr>
              <p:cNvSpPr/>
              <p:nvPr/>
            </p:nvSpPr>
            <p:spPr>
              <a:xfrm>
                <a:off x="1448842" y="1297320"/>
                <a:ext cx="9744131" cy="5185542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1ACA08CF-C296-5401-3882-03A81F5D1823}"/>
                  </a:ext>
                </a:extLst>
              </p:cNvPr>
              <p:cNvGrpSpPr/>
              <p:nvPr/>
            </p:nvGrpSpPr>
            <p:grpSpPr>
              <a:xfrm>
                <a:off x="1425396" y="6318993"/>
                <a:ext cx="3525670" cy="497834"/>
                <a:chOff x="1101008" y="6084460"/>
                <a:chExt cx="4085963" cy="930930"/>
              </a:xfrm>
            </p:grpSpPr>
            <p:sp>
              <p:nvSpPr>
                <p:cNvPr id="109" name="任意多边形: 形状 29">
                  <a:extLst>
                    <a:ext uri="{FF2B5EF4-FFF2-40B4-BE49-F238E27FC236}">
                      <a16:creationId xmlns:a16="http://schemas.microsoft.com/office/drawing/2014/main" id="{AABBC8D7-CB9C-2349-A105-6DB967FFB4E7}"/>
                    </a:ext>
                  </a:extLst>
                </p:cNvPr>
                <p:cNvSpPr/>
                <p:nvPr/>
              </p:nvSpPr>
              <p:spPr>
                <a:xfrm>
                  <a:off x="1101008" y="6084460"/>
                  <a:ext cx="4085963" cy="930930"/>
                </a:xfrm>
                <a:custGeom>
                  <a:avLst/>
                  <a:gdLst>
                    <a:gd name="connsiteX0" fmla="*/ 0 w 884600"/>
                    <a:gd name="connsiteY0" fmla="*/ 0 h 549770"/>
                    <a:gd name="connsiteX1" fmla="*/ 884600 w 884600"/>
                    <a:gd name="connsiteY1" fmla="*/ 0 h 549770"/>
                    <a:gd name="connsiteX2" fmla="*/ 884600 w 884600"/>
                    <a:gd name="connsiteY2" fmla="*/ 366514 h 549770"/>
                    <a:gd name="connsiteX3" fmla="*/ 711526 w 884600"/>
                    <a:gd name="connsiteY3" fmla="*/ 549770 h 549770"/>
                    <a:gd name="connsiteX4" fmla="*/ 173074 w 884600"/>
                    <a:gd name="connsiteY4" fmla="*/ 549770 h 549770"/>
                    <a:gd name="connsiteX5" fmla="*/ 0 w 884600"/>
                    <a:gd name="connsiteY5" fmla="*/ 366514 h 549770"/>
                    <a:gd name="connsiteX6" fmla="*/ 0 w 884600"/>
                    <a:gd name="connsiteY6" fmla="*/ 0 h 549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600" h="549770">
                      <a:moveTo>
                        <a:pt x="0" y="0"/>
                      </a:moveTo>
                      <a:lnTo>
                        <a:pt x="884600" y="0"/>
                      </a:lnTo>
                      <a:cubicBezTo>
                        <a:pt x="884600" y="366514"/>
                        <a:pt x="884600" y="366514"/>
                        <a:pt x="884600" y="366514"/>
                      </a:cubicBezTo>
                      <a:cubicBezTo>
                        <a:pt x="884600" y="462964"/>
                        <a:pt x="807678" y="549770"/>
                        <a:pt x="711526" y="549770"/>
                      </a:cubicBezTo>
                      <a:cubicBezTo>
                        <a:pt x="173074" y="549770"/>
                        <a:pt x="173074" y="549770"/>
                        <a:pt x="173074" y="549770"/>
                      </a:cubicBezTo>
                      <a:cubicBezTo>
                        <a:pt x="76922" y="549770"/>
                        <a:pt x="0" y="462964"/>
                        <a:pt x="0" y="366514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noFill/>
                </a:ln>
                <a:effectLst>
                  <a:innerShdw blurRad="25400" dist="25400" dir="54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altLang="zh-CN" sz="1200" b="1" dirty="0">
                      <a:solidFill>
                        <a:schemeClr val="tx1"/>
                      </a:solidFill>
                      <a:latin typeface="Aptos Display" panose="020B0004020202020204" pitchFamily="34" charset="0"/>
                    </a:rPr>
                    <a:t>      Características  Oferta Salud</a:t>
                  </a:r>
                  <a:endParaRPr lang="zh-CN" altLang="en-US" sz="1200" b="1" dirty="0">
                    <a:solidFill>
                      <a:schemeClr val="tx1"/>
                    </a:solidFill>
                    <a:latin typeface="Aptos Display" panose="020B0004020202020204" pitchFamily="34" charset="0"/>
                  </a:endParaRPr>
                </a:p>
              </p:txBody>
            </p:sp>
            <p:pic>
              <p:nvPicPr>
                <p:cNvPr id="110" name="Imagen 109">
                  <a:extLst>
                    <a:ext uri="{FF2B5EF4-FFF2-40B4-BE49-F238E27FC236}">
                      <a16:creationId xmlns:a16="http://schemas.microsoft.com/office/drawing/2014/main" id="{D9ED4705-5B37-242A-7971-DC20D327B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/>
                <a:stretch>
                  <a:fillRect/>
                </a:stretch>
              </p:blipFill>
              <p:spPr>
                <a:xfrm>
                  <a:off x="1250810" y="6102925"/>
                  <a:ext cx="586980" cy="807827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0F9D3DF9-6D06-A954-2049-A4E505ED2117}"/>
                  </a:ext>
                </a:extLst>
              </p:cNvPr>
              <p:cNvGrpSpPr/>
              <p:nvPr/>
            </p:nvGrpSpPr>
            <p:grpSpPr>
              <a:xfrm>
                <a:off x="6179478" y="6310162"/>
                <a:ext cx="3669014" cy="544228"/>
                <a:chOff x="6363215" y="5567039"/>
                <a:chExt cx="4498663" cy="1044099"/>
              </a:xfrm>
            </p:grpSpPr>
            <p:sp>
              <p:nvSpPr>
                <p:cNvPr id="107" name="任意多边形: 形状 29">
                  <a:extLst>
                    <a:ext uri="{FF2B5EF4-FFF2-40B4-BE49-F238E27FC236}">
                      <a16:creationId xmlns:a16="http://schemas.microsoft.com/office/drawing/2014/main" id="{83A43E82-777E-0028-C841-992D6D133962}"/>
                    </a:ext>
                  </a:extLst>
                </p:cNvPr>
                <p:cNvSpPr/>
                <p:nvPr/>
              </p:nvSpPr>
              <p:spPr>
                <a:xfrm>
                  <a:off x="6363215" y="5623636"/>
                  <a:ext cx="4498663" cy="987502"/>
                </a:xfrm>
                <a:custGeom>
                  <a:avLst/>
                  <a:gdLst>
                    <a:gd name="connsiteX0" fmla="*/ 0 w 884600"/>
                    <a:gd name="connsiteY0" fmla="*/ 0 h 549770"/>
                    <a:gd name="connsiteX1" fmla="*/ 884600 w 884600"/>
                    <a:gd name="connsiteY1" fmla="*/ 0 h 549770"/>
                    <a:gd name="connsiteX2" fmla="*/ 884600 w 884600"/>
                    <a:gd name="connsiteY2" fmla="*/ 366514 h 549770"/>
                    <a:gd name="connsiteX3" fmla="*/ 711526 w 884600"/>
                    <a:gd name="connsiteY3" fmla="*/ 549770 h 549770"/>
                    <a:gd name="connsiteX4" fmla="*/ 173074 w 884600"/>
                    <a:gd name="connsiteY4" fmla="*/ 549770 h 549770"/>
                    <a:gd name="connsiteX5" fmla="*/ 0 w 884600"/>
                    <a:gd name="connsiteY5" fmla="*/ 366514 h 549770"/>
                    <a:gd name="connsiteX6" fmla="*/ 0 w 884600"/>
                    <a:gd name="connsiteY6" fmla="*/ 0 h 549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600" h="549770">
                      <a:moveTo>
                        <a:pt x="0" y="0"/>
                      </a:moveTo>
                      <a:lnTo>
                        <a:pt x="884600" y="0"/>
                      </a:lnTo>
                      <a:cubicBezTo>
                        <a:pt x="884600" y="366514"/>
                        <a:pt x="884600" y="366514"/>
                        <a:pt x="884600" y="366514"/>
                      </a:cubicBezTo>
                      <a:cubicBezTo>
                        <a:pt x="884600" y="462964"/>
                        <a:pt x="807678" y="549770"/>
                        <a:pt x="711526" y="549770"/>
                      </a:cubicBezTo>
                      <a:cubicBezTo>
                        <a:pt x="173074" y="549770"/>
                        <a:pt x="173074" y="549770"/>
                        <a:pt x="173074" y="549770"/>
                      </a:cubicBezTo>
                      <a:cubicBezTo>
                        <a:pt x="76922" y="549770"/>
                        <a:pt x="0" y="462964"/>
                        <a:pt x="0" y="366514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noFill/>
                </a:ln>
                <a:effectLst>
                  <a:innerShdw blurRad="25400" dist="25400" dir="54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altLang="zh-CN" sz="1200" b="1" dirty="0">
                      <a:solidFill>
                        <a:schemeClr val="tx1"/>
                      </a:solidFill>
                      <a:latin typeface="Aptos Display" panose="020B0004020202020204" pitchFamily="34" charset="0"/>
                    </a:rPr>
                    <a:t>          Características  Oferta educativa</a:t>
                  </a:r>
                  <a:endParaRPr lang="zh-CN" altLang="en-US" sz="1200" b="1" dirty="0">
                    <a:solidFill>
                      <a:schemeClr val="tx1"/>
                    </a:solidFill>
                    <a:latin typeface="Aptos Display" panose="020B0004020202020204" pitchFamily="34" charset="0"/>
                  </a:endParaRPr>
                </a:p>
              </p:txBody>
            </p:sp>
            <p:pic>
              <p:nvPicPr>
                <p:cNvPr id="108" name="Imagen 107">
                  <a:extLst>
                    <a:ext uri="{FF2B5EF4-FFF2-40B4-BE49-F238E27FC236}">
                      <a16:creationId xmlns:a16="http://schemas.microsoft.com/office/drawing/2014/main" id="{700C66A7-8CFB-4245-4C69-6CD7B891BF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/>
                <a:stretch>
                  <a:fillRect/>
                </a:stretch>
              </p:blipFill>
              <p:spPr>
                <a:xfrm>
                  <a:off x="6632381" y="5567039"/>
                  <a:ext cx="635951" cy="900571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6470A639-C9B9-E2C0-5073-F7EDDABF6799}"/>
                  </a:ext>
                </a:extLst>
              </p:cNvPr>
              <p:cNvGrpSpPr/>
              <p:nvPr/>
            </p:nvGrpSpPr>
            <p:grpSpPr>
              <a:xfrm>
                <a:off x="645782" y="1026534"/>
                <a:ext cx="11335810" cy="5174654"/>
                <a:chOff x="154804" y="501016"/>
                <a:chExt cx="12039873" cy="5052719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9AF177E6-9B1D-2A3F-B73D-956414516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email"/>
                <a:srcRect/>
                <a:stretch>
                  <a:fillRect/>
                </a:stretch>
              </p:blipFill>
              <p:spPr>
                <a:xfrm>
                  <a:off x="3709064" y="637398"/>
                  <a:ext cx="987486" cy="2366788"/>
                </a:xfrm>
                <a:prstGeom prst="rect">
                  <a:avLst/>
                </a:prstGeom>
              </p:spPr>
            </p:pic>
            <p:pic>
              <p:nvPicPr>
                <p:cNvPr id="30" name="Imagen 29">
                  <a:extLst>
                    <a:ext uri="{FF2B5EF4-FFF2-40B4-BE49-F238E27FC236}">
                      <a16:creationId xmlns:a16="http://schemas.microsoft.com/office/drawing/2014/main" id="{F36E4007-0615-C6B5-04F1-6711694BA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email"/>
                <a:srcRect/>
                <a:stretch>
                  <a:fillRect/>
                </a:stretch>
              </p:blipFill>
              <p:spPr>
                <a:xfrm>
                  <a:off x="6558703" y="2474222"/>
                  <a:ext cx="1193358" cy="2836843"/>
                </a:xfrm>
                <a:prstGeom prst="rect">
                  <a:avLst/>
                </a:prstGeom>
              </p:spPr>
            </p:pic>
            <p:pic>
              <p:nvPicPr>
                <p:cNvPr id="31" name="Imagen 30">
                  <a:extLst>
                    <a:ext uri="{FF2B5EF4-FFF2-40B4-BE49-F238E27FC236}">
                      <a16:creationId xmlns:a16="http://schemas.microsoft.com/office/drawing/2014/main" id="{CBC72C03-FEDC-9BF0-3206-E03123711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email"/>
                <a:srcRect/>
                <a:stretch>
                  <a:fillRect/>
                </a:stretch>
              </p:blipFill>
              <p:spPr>
                <a:xfrm>
                  <a:off x="5726107" y="2510360"/>
                  <a:ext cx="1049758" cy="2455081"/>
                </a:xfrm>
                <a:prstGeom prst="rect">
                  <a:avLst/>
                </a:prstGeom>
              </p:spPr>
            </p:pic>
            <p:cxnSp>
              <p:nvCxnSpPr>
                <p:cNvPr id="32" name="Conector: angular 31">
                  <a:extLst>
                    <a:ext uri="{FF2B5EF4-FFF2-40B4-BE49-F238E27FC236}">
                      <a16:creationId xmlns:a16="http://schemas.microsoft.com/office/drawing/2014/main" id="{27FFAF11-D853-5EE7-E9BB-65E6D2069BFF}"/>
                    </a:ext>
                  </a:extLst>
                </p:cNvPr>
                <p:cNvCxnSpPr/>
                <p:nvPr/>
              </p:nvCxnSpPr>
              <p:spPr>
                <a:xfrm flipV="1">
                  <a:off x="7455575" y="2336277"/>
                  <a:ext cx="1665167" cy="1823323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3" name="Imagen 32">
                  <a:extLst>
                    <a:ext uri="{FF2B5EF4-FFF2-40B4-BE49-F238E27FC236}">
                      <a16:creationId xmlns:a16="http://schemas.microsoft.com/office/drawing/2014/main" id="{24750A6B-AC68-53E4-8DAA-CEA9A168AB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email"/>
                <a:srcRect/>
                <a:stretch>
                  <a:fillRect/>
                </a:stretch>
              </p:blipFill>
              <p:spPr>
                <a:xfrm>
                  <a:off x="842918" y="581193"/>
                  <a:ext cx="1137482" cy="2052967"/>
                </a:xfrm>
                <a:prstGeom prst="rect">
                  <a:avLst/>
                </a:prstGeom>
              </p:spPr>
            </p:pic>
            <p:grpSp>
              <p:nvGrpSpPr>
                <p:cNvPr id="34" name="Grupo 33">
                  <a:extLst>
                    <a:ext uri="{FF2B5EF4-FFF2-40B4-BE49-F238E27FC236}">
                      <a16:creationId xmlns:a16="http://schemas.microsoft.com/office/drawing/2014/main" id="{74E65736-17E6-F63A-C362-235148919D3F}"/>
                    </a:ext>
                  </a:extLst>
                </p:cNvPr>
                <p:cNvGrpSpPr/>
                <p:nvPr/>
              </p:nvGrpSpPr>
              <p:grpSpPr>
                <a:xfrm>
                  <a:off x="5760626" y="826193"/>
                  <a:ext cx="1815243" cy="1215642"/>
                  <a:chOff x="5760626" y="826193"/>
                  <a:chExt cx="1815243" cy="1215642"/>
                </a:xfrm>
              </p:grpSpPr>
              <p:sp>
                <p:nvSpPr>
                  <p:cNvPr id="104" name="Freeform 5">
                    <a:extLst>
                      <a:ext uri="{FF2B5EF4-FFF2-40B4-BE49-F238E27FC236}">
                        <a16:creationId xmlns:a16="http://schemas.microsoft.com/office/drawing/2014/main" id="{13EF55E9-4F25-CD7E-9477-98BF393551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0626" y="826193"/>
                    <a:ext cx="1815243" cy="1215642"/>
                  </a:xfrm>
                  <a:custGeom>
                    <a:avLst/>
                    <a:gdLst>
                      <a:gd name="connsiteX0" fmla="*/ 0 w 2004374"/>
                      <a:gd name="connsiteY0" fmla="*/ 148384 h 3914286"/>
                      <a:gd name="connsiteX1" fmla="*/ 148384 w 2004374"/>
                      <a:gd name="connsiteY1" fmla="*/ 0 h 3914286"/>
                      <a:gd name="connsiteX2" fmla="*/ 1855990 w 2004374"/>
                      <a:gd name="connsiteY2" fmla="*/ 0 h 3914286"/>
                      <a:gd name="connsiteX3" fmla="*/ 2004374 w 2004374"/>
                      <a:gd name="connsiteY3" fmla="*/ 148384 h 3914286"/>
                      <a:gd name="connsiteX4" fmla="*/ 2004374 w 2004374"/>
                      <a:gd name="connsiteY4" fmla="*/ 3765902 h 3914286"/>
                      <a:gd name="connsiteX5" fmla="*/ 1855990 w 2004374"/>
                      <a:gd name="connsiteY5" fmla="*/ 3914286 h 3914286"/>
                      <a:gd name="connsiteX6" fmla="*/ 148384 w 2004374"/>
                      <a:gd name="connsiteY6" fmla="*/ 3914286 h 3914286"/>
                      <a:gd name="connsiteX7" fmla="*/ 0 w 2004374"/>
                      <a:gd name="connsiteY7" fmla="*/ 3765902 h 3914286"/>
                      <a:gd name="connsiteX8" fmla="*/ 0 w 2004374"/>
                      <a:gd name="connsiteY8" fmla="*/ 148384 h 3914286"/>
                      <a:gd name="connsiteX0-1" fmla="*/ 0 w 2004374"/>
                      <a:gd name="connsiteY0-2" fmla="*/ 148384 h 3914286"/>
                      <a:gd name="connsiteX1-3" fmla="*/ 148384 w 2004374"/>
                      <a:gd name="connsiteY1-4" fmla="*/ 0 h 3914286"/>
                      <a:gd name="connsiteX2-5" fmla="*/ 1855990 w 2004374"/>
                      <a:gd name="connsiteY2-6" fmla="*/ 0 h 3914286"/>
                      <a:gd name="connsiteX3-7" fmla="*/ 2004374 w 2004374"/>
                      <a:gd name="connsiteY3-8" fmla="*/ 148384 h 3914286"/>
                      <a:gd name="connsiteX4-9" fmla="*/ 2004374 w 2004374"/>
                      <a:gd name="connsiteY4-10" fmla="*/ 3765902 h 3914286"/>
                      <a:gd name="connsiteX5-11" fmla="*/ 1855990 w 2004374"/>
                      <a:gd name="connsiteY5-12" fmla="*/ 3914286 h 3914286"/>
                      <a:gd name="connsiteX6-13" fmla="*/ 562041 w 2004374"/>
                      <a:gd name="connsiteY6-14" fmla="*/ 3914286 h 3914286"/>
                      <a:gd name="connsiteX7-15" fmla="*/ 0 w 2004374"/>
                      <a:gd name="connsiteY7-16" fmla="*/ 3765902 h 3914286"/>
                      <a:gd name="connsiteX8-17" fmla="*/ 0 w 2004374"/>
                      <a:gd name="connsiteY8-18" fmla="*/ 148384 h 3914286"/>
                      <a:gd name="connsiteX0-19" fmla="*/ 0 w 2004374"/>
                      <a:gd name="connsiteY0-20" fmla="*/ 148384 h 3925171"/>
                      <a:gd name="connsiteX1-21" fmla="*/ 148384 w 2004374"/>
                      <a:gd name="connsiteY1-22" fmla="*/ 0 h 3925171"/>
                      <a:gd name="connsiteX2-23" fmla="*/ 1855990 w 2004374"/>
                      <a:gd name="connsiteY2-24" fmla="*/ 0 h 3925171"/>
                      <a:gd name="connsiteX3-25" fmla="*/ 2004374 w 2004374"/>
                      <a:gd name="connsiteY3-26" fmla="*/ 148384 h 3925171"/>
                      <a:gd name="connsiteX4-27" fmla="*/ 2004374 w 2004374"/>
                      <a:gd name="connsiteY4-28" fmla="*/ 3765902 h 3925171"/>
                      <a:gd name="connsiteX5-29" fmla="*/ 1518533 w 2004374"/>
                      <a:gd name="connsiteY5-30" fmla="*/ 3925171 h 3925171"/>
                      <a:gd name="connsiteX6-31" fmla="*/ 562041 w 2004374"/>
                      <a:gd name="connsiteY6-32" fmla="*/ 3914286 h 3925171"/>
                      <a:gd name="connsiteX7-33" fmla="*/ 0 w 2004374"/>
                      <a:gd name="connsiteY7-34" fmla="*/ 3765902 h 3925171"/>
                      <a:gd name="connsiteX8-35" fmla="*/ 0 w 2004374"/>
                      <a:gd name="connsiteY8-36" fmla="*/ 148384 h 3925171"/>
                      <a:gd name="connsiteX0-37" fmla="*/ 0 w 2004374"/>
                      <a:gd name="connsiteY0-38" fmla="*/ 148384 h 3925171"/>
                      <a:gd name="connsiteX1-39" fmla="*/ 148384 w 2004374"/>
                      <a:gd name="connsiteY1-40" fmla="*/ 0 h 3925171"/>
                      <a:gd name="connsiteX2-41" fmla="*/ 1855990 w 2004374"/>
                      <a:gd name="connsiteY2-42" fmla="*/ 0 h 3925171"/>
                      <a:gd name="connsiteX3-43" fmla="*/ 2004374 w 2004374"/>
                      <a:gd name="connsiteY3-44" fmla="*/ 148384 h 3925171"/>
                      <a:gd name="connsiteX4-45" fmla="*/ 1873745 w 2004374"/>
                      <a:gd name="connsiteY4-46" fmla="*/ 3842102 h 3925171"/>
                      <a:gd name="connsiteX5-47" fmla="*/ 1518533 w 2004374"/>
                      <a:gd name="connsiteY5-48" fmla="*/ 3925171 h 3925171"/>
                      <a:gd name="connsiteX6-49" fmla="*/ 562041 w 2004374"/>
                      <a:gd name="connsiteY6-50" fmla="*/ 3914286 h 3925171"/>
                      <a:gd name="connsiteX7-51" fmla="*/ 0 w 2004374"/>
                      <a:gd name="connsiteY7-52" fmla="*/ 3765902 h 3925171"/>
                      <a:gd name="connsiteX8-53" fmla="*/ 0 w 2004374"/>
                      <a:gd name="connsiteY8-54" fmla="*/ 148384 h 3925171"/>
                      <a:gd name="connsiteX0-55" fmla="*/ 0 w 2004374"/>
                      <a:gd name="connsiteY0-56" fmla="*/ 148384 h 3925171"/>
                      <a:gd name="connsiteX1-57" fmla="*/ 148384 w 2004374"/>
                      <a:gd name="connsiteY1-58" fmla="*/ 0 h 3925171"/>
                      <a:gd name="connsiteX2-59" fmla="*/ 1855990 w 2004374"/>
                      <a:gd name="connsiteY2-60" fmla="*/ 0 h 3925171"/>
                      <a:gd name="connsiteX3-61" fmla="*/ 2004374 w 2004374"/>
                      <a:gd name="connsiteY3-62" fmla="*/ 148384 h 3925171"/>
                      <a:gd name="connsiteX4-63" fmla="*/ 1873745 w 2004374"/>
                      <a:gd name="connsiteY4-64" fmla="*/ 3842102 h 3925171"/>
                      <a:gd name="connsiteX5-65" fmla="*/ 1518533 w 2004374"/>
                      <a:gd name="connsiteY5-66" fmla="*/ 3925171 h 3925171"/>
                      <a:gd name="connsiteX6-67" fmla="*/ 562041 w 2004374"/>
                      <a:gd name="connsiteY6-68" fmla="*/ 3914286 h 3925171"/>
                      <a:gd name="connsiteX7-69" fmla="*/ 141514 w 2004374"/>
                      <a:gd name="connsiteY7-70" fmla="*/ 3798559 h 3925171"/>
                      <a:gd name="connsiteX8-71" fmla="*/ 0 w 2004374"/>
                      <a:gd name="connsiteY8-72" fmla="*/ 148384 h 3925171"/>
                      <a:gd name="connsiteX0-73" fmla="*/ 0 w 2004374"/>
                      <a:gd name="connsiteY0-74" fmla="*/ 148384 h 3925171"/>
                      <a:gd name="connsiteX1-75" fmla="*/ 148384 w 2004374"/>
                      <a:gd name="connsiteY1-76" fmla="*/ 0 h 3925171"/>
                      <a:gd name="connsiteX2-77" fmla="*/ 1855990 w 2004374"/>
                      <a:gd name="connsiteY2-78" fmla="*/ 0 h 3925171"/>
                      <a:gd name="connsiteX3-79" fmla="*/ 2004374 w 2004374"/>
                      <a:gd name="connsiteY3-80" fmla="*/ 148384 h 3925171"/>
                      <a:gd name="connsiteX4-81" fmla="*/ 1873745 w 2004374"/>
                      <a:gd name="connsiteY4-82" fmla="*/ 3842102 h 3925171"/>
                      <a:gd name="connsiteX5-83" fmla="*/ 1518533 w 2004374"/>
                      <a:gd name="connsiteY5-84" fmla="*/ 3925171 h 3925171"/>
                      <a:gd name="connsiteX6-85" fmla="*/ 562041 w 2004374"/>
                      <a:gd name="connsiteY6-86" fmla="*/ 3914286 h 3925171"/>
                      <a:gd name="connsiteX7-87" fmla="*/ 108857 w 2004374"/>
                      <a:gd name="connsiteY7-88" fmla="*/ 3787673 h 3925171"/>
                      <a:gd name="connsiteX8-89" fmla="*/ 0 w 2004374"/>
                      <a:gd name="connsiteY8-90" fmla="*/ 148384 h 3925171"/>
                      <a:gd name="connsiteX0-91" fmla="*/ 0 w 2004374"/>
                      <a:gd name="connsiteY0-92" fmla="*/ 148384 h 3925172"/>
                      <a:gd name="connsiteX1-93" fmla="*/ 148384 w 2004374"/>
                      <a:gd name="connsiteY1-94" fmla="*/ 0 h 3925172"/>
                      <a:gd name="connsiteX2-95" fmla="*/ 1855990 w 2004374"/>
                      <a:gd name="connsiteY2-96" fmla="*/ 0 h 3925172"/>
                      <a:gd name="connsiteX3-97" fmla="*/ 2004374 w 2004374"/>
                      <a:gd name="connsiteY3-98" fmla="*/ 148384 h 3925172"/>
                      <a:gd name="connsiteX4-99" fmla="*/ 1873745 w 2004374"/>
                      <a:gd name="connsiteY4-100" fmla="*/ 3842102 h 3925172"/>
                      <a:gd name="connsiteX5-101" fmla="*/ 1518533 w 2004374"/>
                      <a:gd name="connsiteY5-102" fmla="*/ 3925171 h 3925172"/>
                      <a:gd name="connsiteX6-103" fmla="*/ 790641 w 2004374"/>
                      <a:gd name="connsiteY6-104" fmla="*/ 3925172 h 3925172"/>
                      <a:gd name="connsiteX7-105" fmla="*/ 108857 w 2004374"/>
                      <a:gd name="connsiteY7-106" fmla="*/ 3787673 h 3925172"/>
                      <a:gd name="connsiteX8-107" fmla="*/ 0 w 2004374"/>
                      <a:gd name="connsiteY8-108" fmla="*/ 148384 h 3925172"/>
                      <a:gd name="connsiteX0-109" fmla="*/ 0 w 2004374"/>
                      <a:gd name="connsiteY0-110" fmla="*/ 148384 h 3925172"/>
                      <a:gd name="connsiteX1-111" fmla="*/ 148384 w 2004374"/>
                      <a:gd name="connsiteY1-112" fmla="*/ 0 h 3925172"/>
                      <a:gd name="connsiteX2-113" fmla="*/ 1855990 w 2004374"/>
                      <a:gd name="connsiteY2-114" fmla="*/ 0 h 3925172"/>
                      <a:gd name="connsiteX3-115" fmla="*/ 2004374 w 2004374"/>
                      <a:gd name="connsiteY3-116" fmla="*/ 148384 h 3925172"/>
                      <a:gd name="connsiteX4-117" fmla="*/ 1873745 w 2004374"/>
                      <a:gd name="connsiteY4-118" fmla="*/ 3842102 h 3925172"/>
                      <a:gd name="connsiteX5-119" fmla="*/ 1518533 w 2004374"/>
                      <a:gd name="connsiteY5-120" fmla="*/ 3925171 h 3925172"/>
                      <a:gd name="connsiteX6-121" fmla="*/ 790641 w 2004374"/>
                      <a:gd name="connsiteY6-122" fmla="*/ 3925172 h 3925172"/>
                      <a:gd name="connsiteX7-123" fmla="*/ 250371 w 2004374"/>
                      <a:gd name="connsiteY7-124" fmla="*/ 3831216 h 3925172"/>
                      <a:gd name="connsiteX8-125" fmla="*/ 0 w 2004374"/>
                      <a:gd name="connsiteY8-126" fmla="*/ 148384 h 3925172"/>
                      <a:gd name="connsiteX0-127" fmla="*/ 0 w 2004374"/>
                      <a:gd name="connsiteY0-128" fmla="*/ 148384 h 3925533"/>
                      <a:gd name="connsiteX1-129" fmla="*/ 148384 w 2004374"/>
                      <a:gd name="connsiteY1-130" fmla="*/ 0 h 3925533"/>
                      <a:gd name="connsiteX2-131" fmla="*/ 1855990 w 2004374"/>
                      <a:gd name="connsiteY2-132" fmla="*/ 0 h 3925533"/>
                      <a:gd name="connsiteX3-133" fmla="*/ 2004374 w 2004374"/>
                      <a:gd name="connsiteY3-134" fmla="*/ 148384 h 3925533"/>
                      <a:gd name="connsiteX4-135" fmla="*/ 1873745 w 2004374"/>
                      <a:gd name="connsiteY4-136" fmla="*/ 3842102 h 3925533"/>
                      <a:gd name="connsiteX5-137" fmla="*/ 1518533 w 2004374"/>
                      <a:gd name="connsiteY5-138" fmla="*/ 3925171 h 3925533"/>
                      <a:gd name="connsiteX6-139" fmla="*/ 790641 w 2004374"/>
                      <a:gd name="connsiteY6-140" fmla="*/ 3925172 h 3925533"/>
                      <a:gd name="connsiteX7-141" fmla="*/ 326571 w 2004374"/>
                      <a:gd name="connsiteY7-142" fmla="*/ 3852987 h 3925533"/>
                      <a:gd name="connsiteX8-143" fmla="*/ 0 w 2004374"/>
                      <a:gd name="connsiteY8-144" fmla="*/ 148384 h 3925533"/>
                      <a:gd name="connsiteX0-145" fmla="*/ 0 w 2004374"/>
                      <a:gd name="connsiteY0-146" fmla="*/ 148384 h 3936058"/>
                      <a:gd name="connsiteX1-147" fmla="*/ 148384 w 2004374"/>
                      <a:gd name="connsiteY1-148" fmla="*/ 0 h 3936058"/>
                      <a:gd name="connsiteX2-149" fmla="*/ 1855990 w 2004374"/>
                      <a:gd name="connsiteY2-150" fmla="*/ 0 h 3936058"/>
                      <a:gd name="connsiteX3-151" fmla="*/ 2004374 w 2004374"/>
                      <a:gd name="connsiteY3-152" fmla="*/ 148384 h 3936058"/>
                      <a:gd name="connsiteX4-153" fmla="*/ 1873745 w 2004374"/>
                      <a:gd name="connsiteY4-154" fmla="*/ 3842102 h 3936058"/>
                      <a:gd name="connsiteX5-155" fmla="*/ 1518533 w 2004374"/>
                      <a:gd name="connsiteY5-156" fmla="*/ 3925171 h 3936058"/>
                      <a:gd name="connsiteX6-157" fmla="*/ 714441 w 2004374"/>
                      <a:gd name="connsiteY6-158" fmla="*/ 3936058 h 3936058"/>
                      <a:gd name="connsiteX7-159" fmla="*/ 326571 w 2004374"/>
                      <a:gd name="connsiteY7-160" fmla="*/ 3852987 h 3936058"/>
                      <a:gd name="connsiteX8-161" fmla="*/ 0 w 2004374"/>
                      <a:gd name="connsiteY8-162" fmla="*/ 148384 h 393605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04374" h="3936058">
                        <a:moveTo>
                          <a:pt x="0" y="148384"/>
                        </a:moveTo>
                        <a:cubicBezTo>
                          <a:pt x="0" y="66434"/>
                          <a:pt x="66434" y="0"/>
                          <a:pt x="148384" y="0"/>
                        </a:cubicBezTo>
                        <a:lnTo>
                          <a:pt x="1855990" y="0"/>
                        </a:lnTo>
                        <a:cubicBezTo>
                          <a:pt x="1937940" y="0"/>
                          <a:pt x="2004374" y="66434"/>
                          <a:pt x="2004374" y="148384"/>
                        </a:cubicBezTo>
                        <a:lnTo>
                          <a:pt x="1873745" y="3842102"/>
                        </a:lnTo>
                        <a:cubicBezTo>
                          <a:pt x="1873745" y="3924052"/>
                          <a:pt x="1600483" y="3925171"/>
                          <a:pt x="1518533" y="3925171"/>
                        </a:cubicBezTo>
                        <a:lnTo>
                          <a:pt x="714441" y="3936058"/>
                        </a:lnTo>
                        <a:cubicBezTo>
                          <a:pt x="632491" y="3936058"/>
                          <a:pt x="326571" y="3934937"/>
                          <a:pt x="326571" y="3852987"/>
                        </a:cubicBezTo>
                        <a:lnTo>
                          <a:pt x="0" y="14838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19050">
                    <a:gradFill flip="none" rotWithShape="1">
                      <a:gsLst>
                        <a:gs pos="0">
                          <a:srgbClr val="FDFDFD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>
                    <a:outerShdw dist="101600" sx="1000" sy="1000" algn="tl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5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35572763-A760-FAA6-E251-284F0150CECB}"/>
                      </a:ext>
                    </a:extLst>
                  </p:cNvPr>
                  <p:cNvSpPr txBox="1"/>
                  <p:nvPr/>
                </p:nvSpPr>
                <p:spPr>
                  <a:xfrm>
                    <a:off x="5866500" y="873493"/>
                    <a:ext cx="1524444" cy="538789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Ingresos / Costo oportunidad</a:t>
                    </a:r>
                  </a:p>
                </p:txBody>
              </p:sp>
              <p:sp>
                <p:nvSpPr>
                  <p:cNvPr id="106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9FD0F538-C3F1-3EA1-F4E2-C676540735D1}"/>
                      </a:ext>
                    </a:extLst>
                  </p:cNvPr>
                  <p:cNvSpPr txBox="1"/>
                  <p:nvPr/>
                </p:nvSpPr>
                <p:spPr>
                  <a:xfrm>
                    <a:off x="5988007" y="1428018"/>
                    <a:ext cx="1402937" cy="483672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Preferencias por educación</a:t>
                    </a:r>
                  </a:p>
                </p:txBody>
              </p:sp>
            </p:grpSp>
            <p:grpSp>
              <p:nvGrpSpPr>
                <p:cNvPr id="35" name="Grupo 34">
                  <a:extLst>
                    <a:ext uri="{FF2B5EF4-FFF2-40B4-BE49-F238E27FC236}">
                      <a16:creationId xmlns:a16="http://schemas.microsoft.com/office/drawing/2014/main" id="{E40CBF5B-6CCA-6B91-8916-AA87131189B6}"/>
                    </a:ext>
                  </a:extLst>
                </p:cNvPr>
                <p:cNvGrpSpPr/>
                <p:nvPr/>
              </p:nvGrpSpPr>
              <p:grpSpPr>
                <a:xfrm>
                  <a:off x="5861918" y="3610632"/>
                  <a:ext cx="1747281" cy="1908204"/>
                  <a:chOff x="5861918" y="3610632"/>
                  <a:chExt cx="1747281" cy="1908204"/>
                </a:xfrm>
              </p:grpSpPr>
              <p:sp>
                <p:nvSpPr>
                  <p:cNvPr id="101" name="Freeform 5">
                    <a:extLst>
                      <a:ext uri="{FF2B5EF4-FFF2-40B4-BE49-F238E27FC236}">
                        <a16:creationId xmlns:a16="http://schemas.microsoft.com/office/drawing/2014/main" id="{C4328810-2C3F-B389-467C-4C01A81A8E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61918" y="3610632"/>
                    <a:ext cx="1747281" cy="1908204"/>
                  </a:xfrm>
                  <a:custGeom>
                    <a:avLst/>
                    <a:gdLst>
                      <a:gd name="connsiteX0" fmla="*/ 0 w 2004374"/>
                      <a:gd name="connsiteY0" fmla="*/ 148384 h 3914286"/>
                      <a:gd name="connsiteX1" fmla="*/ 148384 w 2004374"/>
                      <a:gd name="connsiteY1" fmla="*/ 0 h 3914286"/>
                      <a:gd name="connsiteX2" fmla="*/ 1855990 w 2004374"/>
                      <a:gd name="connsiteY2" fmla="*/ 0 h 3914286"/>
                      <a:gd name="connsiteX3" fmla="*/ 2004374 w 2004374"/>
                      <a:gd name="connsiteY3" fmla="*/ 148384 h 3914286"/>
                      <a:gd name="connsiteX4" fmla="*/ 2004374 w 2004374"/>
                      <a:gd name="connsiteY4" fmla="*/ 3765902 h 3914286"/>
                      <a:gd name="connsiteX5" fmla="*/ 1855990 w 2004374"/>
                      <a:gd name="connsiteY5" fmla="*/ 3914286 h 3914286"/>
                      <a:gd name="connsiteX6" fmla="*/ 148384 w 2004374"/>
                      <a:gd name="connsiteY6" fmla="*/ 3914286 h 3914286"/>
                      <a:gd name="connsiteX7" fmla="*/ 0 w 2004374"/>
                      <a:gd name="connsiteY7" fmla="*/ 3765902 h 3914286"/>
                      <a:gd name="connsiteX8" fmla="*/ 0 w 2004374"/>
                      <a:gd name="connsiteY8" fmla="*/ 148384 h 3914286"/>
                      <a:gd name="connsiteX0-1" fmla="*/ 0 w 2004374"/>
                      <a:gd name="connsiteY0-2" fmla="*/ 148384 h 3914286"/>
                      <a:gd name="connsiteX1-3" fmla="*/ 148384 w 2004374"/>
                      <a:gd name="connsiteY1-4" fmla="*/ 0 h 3914286"/>
                      <a:gd name="connsiteX2-5" fmla="*/ 1855990 w 2004374"/>
                      <a:gd name="connsiteY2-6" fmla="*/ 0 h 3914286"/>
                      <a:gd name="connsiteX3-7" fmla="*/ 2004374 w 2004374"/>
                      <a:gd name="connsiteY3-8" fmla="*/ 148384 h 3914286"/>
                      <a:gd name="connsiteX4-9" fmla="*/ 2004374 w 2004374"/>
                      <a:gd name="connsiteY4-10" fmla="*/ 3765902 h 3914286"/>
                      <a:gd name="connsiteX5-11" fmla="*/ 1855990 w 2004374"/>
                      <a:gd name="connsiteY5-12" fmla="*/ 3914286 h 3914286"/>
                      <a:gd name="connsiteX6-13" fmla="*/ 562041 w 2004374"/>
                      <a:gd name="connsiteY6-14" fmla="*/ 3914286 h 3914286"/>
                      <a:gd name="connsiteX7-15" fmla="*/ 0 w 2004374"/>
                      <a:gd name="connsiteY7-16" fmla="*/ 3765902 h 3914286"/>
                      <a:gd name="connsiteX8-17" fmla="*/ 0 w 2004374"/>
                      <a:gd name="connsiteY8-18" fmla="*/ 148384 h 3914286"/>
                      <a:gd name="connsiteX0-19" fmla="*/ 0 w 2004374"/>
                      <a:gd name="connsiteY0-20" fmla="*/ 148384 h 3925171"/>
                      <a:gd name="connsiteX1-21" fmla="*/ 148384 w 2004374"/>
                      <a:gd name="connsiteY1-22" fmla="*/ 0 h 3925171"/>
                      <a:gd name="connsiteX2-23" fmla="*/ 1855990 w 2004374"/>
                      <a:gd name="connsiteY2-24" fmla="*/ 0 h 3925171"/>
                      <a:gd name="connsiteX3-25" fmla="*/ 2004374 w 2004374"/>
                      <a:gd name="connsiteY3-26" fmla="*/ 148384 h 3925171"/>
                      <a:gd name="connsiteX4-27" fmla="*/ 2004374 w 2004374"/>
                      <a:gd name="connsiteY4-28" fmla="*/ 3765902 h 3925171"/>
                      <a:gd name="connsiteX5-29" fmla="*/ 1518533 w 2004374"/>
                      <a:gd name="connsiteY5-30" fmla="*/ 3925171 h 3925171"/>
                      <a:gd name="connsiteX6-31" fmla="*/ 562041 w 2004374"/>
                      <a:gd name="connsiteY6-32" fmla="*/ 3914286 h 3925171"/>
                      <a:gd name="connsiteX7-33" fmla="*/ 0 w 2004374"/>
                      <a:gd name="connsiteY7-34" fmla="*/ 3765902 h 3925171"/>
                      <a:gd name="connsiteX8-35" fmla="*/ 0 w 2004374"/>
                      <a:gd name="connsiteY8-36" fmla="*/ 148384 h 3925171"/>
                      <a:gd name="connsiteX0-37" fmla="*/ 0 w 2004374"/>
                      <a:gd name="connsiteY0-38" fmla="*/ 148384 h 3925171"/>
                      <a:gd name="connsiteX1-39" fmla="*/ 148384 w 2004374"/>
                      <a:gd name="connsiteY1-40" fmla="*/ 0 h 3925171"/>
                      <a:gd name="connsiteX2-41" fmla="*/ 1855990 w 2004374"/>
                      <a:gd name="connsiteY2-42" fmla="*/ 0 h 3925171"/>
                      <a:gd name="connsiteX3-43" fmla="*/ 2004374 w 2004374"/>
                      <a:gd name="connsiteY3-44" fmla="*/ 148384 h 3925171"/>
                      <a:gd name="connsiteX4-45" fmla="*/ 1873745 w 2004374"/>
                      <a:gd name="connsiteY4-46" fmla="*/ 3842102 h 3925171"/>
                      <a:gd name="connsiteX5-47" fmla="*/ 1518533 w 2004374"/>
                      <a:gd name="connsiteY5-48" fmla="*/ 3925171 h 3925171"/>
                      <a:gd name="connsiteX6-49" fmla="*/ 562041 w 2004374"/>
                      <a:gd name="connsiteY6-50" fmla="*/ 3914286 h 3925171"/>
                      <a:gd name="connsiteX7-51" fmla="*/ 0 w 2004374"/>
                      <a:gd name="connsiteY7-52" fmla="*/ 3765902 h 3925171"/>
                      <a:gd name="connsiteX8-53" fmla="*/ 0 w 2004374"/>
                      <a:gd name="connsiteY8-54" fmla="*/ 148384 h 3925171"/>
                      <a:gd name="connsiteX0-55" fmla="*/ 0 w 2004374"/>
                      <a:gd name="connsiteY0-56" fmla="*/ 148384 h 3925171"/>
                      <a:gd name="connsiteX1-57" fmla="*/ 148384 w 2004374"/>
                      <a:gd name="connsiteY1-58" fmla="*/ 0 h 3925171"/>
                      <a:gd name="connsiteX2-59" fmla="*/ 1855990 w 2004374"/>
                      <a:gd name="connsiteY2-60" fmla="*/ 0 h 3925171"/>
                      <a:gd name="connsiteX3-61" fmla="*/ 2004374 w 2004374"/>
                      <a:gd name="connsiteY3-62" fmla="*/ 148384 h 3925171"/>
                      <a:gd name="connsiteX4-63" fmla="*/ 1873745 w 2004374"/>
                      <a:gd name="connsiteY4-64" fmla="*/ 3842102 h 3925171"/>
                      <a:gd name="connsiteX5-65" fmla="*/ 1518533 w 2004374"/>
                      <a:gd name="connsiteY5-66" fmla="*/ 3925171 h 3925171"/>
                      <a:gd name="connsiteX6-67" fmla="*/ 562041 w 2004374"/>
                      <a:gd name="connsiteY6-68" fmla="*/ 3914286 h 3925171"/>
                      <a:gd name="connsiteX7-69" fmla="*/ 141514 w 2004374"/>
                      <a:gd name="connsiteY7-70" fmla="*/ 3798559 h 3925171"/>
                      <a:gd name="connsiteX8-71" fmla="*/ 0 w 2004374"/>
                      <a:gd name="connsiteY8-72" fmla="*/ 148384 h 3925171"/>
                      <a:gd name="connsiteX0-73" fmla="*/ 0 w 2004374"/>
                      <a:gd name="connsiteY0-74" fmla="*/ 148384 h 3925171"/>
                      <a:gd name="connsiteX1-75" fmla="*/ 148384 w 2004374"/>
                      <a:gd name="connsiteY1-76" fmla="*/ 0 h 3925171"/>
                      <a:gd name="connsiteX2-77" fmla="*/ 1855990 w 2004374"/>
                      <a:gd name="connsiteY2-78" fmla="*/ 0 h 3925171"/>
                      <a:gd name="connsiteX3-79" fmla="*/ 2004374 w 2004374"/>
                      <a:gd name="connsiteY3-80" fmla="*/ 148384 h 3925171"/>
                      <a:gd name="connsiteX4-81" fmla="*/ 1873745 w 2004374"/>
                      <a:gd name="connsiteY4-82" fmla="*/ 3842102 h 3925171"/>
                      <a:gd name="connsiteX5-83" fmla="*/ 1518533 w 2004374"/>
                      <a:gd name="connsiteY5-84" fmla="*/ 3925171 h 3925171"/>
                      <a:gd name="connsiteX6-85" fmla="*/ 562041 w 2004374"/>
                      <a:gd name="connsiteY6-86" fmla="*/ 3914286 h 3925171"/>
                      <a:gd name="connsiteX7-87" fmla="*/ 108857 w 2004374"/>
                      <a:gd name="connsiteY7-88" fmla="*/ 3787673 h 3925171"/>
                      <a:gd name="connsiteX8-89" fmla="*/ 0 w 2004374"/>
                      <a:gd name="connsiteY8-90" fmla="*/ 148384 h 3925171"/>
                      <a:gd name="connsiteX0-91" fmla="*/ 0 w 2004374"/>
                      <a:gd name="connsiteY0-92" fmla="*/ 148384 h 3925172"/>
                      <a:gd name="connsiteX1-93" fmla="*/ 148384 w 2004374"/>
                      <a:gd name="connsiteY1-94" fmla="*/ 0 h 3925172"/>
                      <a:gd name="connsiteX2-95" fmla="*/ 1855990 w 2004374"/>
                      <a:gd name="connsiteY2-96" fmla="*/ 0 h 3925172"/>
                      <a:gd name="connsiteX3-97" fmla="*/ 2004374 w 2004374"/>
                      <a:gd name="connsiteY3-98" fmla="*/ 148384 h 3925172"/>
                      <a:gd name="connsiteX4-99" fmla="*/ 1873745 w 2004374"/>
                      <a:gd name="connsiteY4-100" fmla="*/ 3842102 h 3925172"/>
                      <a:gd name="connsiteX5-101" fmla="*/ 1518533 w 2004374"/>
                      <a:gd name="connsiteY5-102" fmla="*/ 3925171 h 3925172"/>
                      <a:gd name="connsiteX6-103" fmla="*/ 790641 w 2004374"/>
                      <a:gd name="connsiteY6-104" fmla="*/ 3925172 h 3925172"/>
                      <a:gd name="connsiteX7-105" fmla="*/ 108857 w 2004374"/>
                      <a:gd name="connsiteY7-106" fmla="*/ 3787673 h 3925172"/>
                      <a:gd name="connsiteX8-107" fmla="*/ 0 w 2004374"/>
                      <a:gd name="connsiteY8-108" fmla="*/ 148384 h 3925172"/>
                      <a:gd name="connsiteX0-109" fmla="*/ 0 w 2004374"/>
                      <a:gd name="connsiteY0-110" fmla="*/ 148384 h 3925172"/>
                      <a:gd name="connsiteX1-111" fmla="*/ 148384 w 2004374"/>
                      <a:gd name="connsiteY1-112" fmla="*/ 0 h 3925172"/>
                      <a:gd name="connsiteX2-113" fmla="*/ 1855990 w 2004374"/>
                      <a:gd name="connsiteY2-114" fmla="*/ 0 h 3925172"/>
                      <a:gd name="connsiteX3-115" fmla="*/ 2004374 w 2004374"/>
                      <a:gd name="connsiteY3-116" fmla="*/ 148384 h 3925172"/>
                      <a:gd name="connsiteX4-117" fmla="*/ 1873745 w 2004374"/>
                      <a:gd name="connsiteY4-118" fmla="*/ 3842102 h 3925172"/>
                      <a:gd name="connsiteX5-119" fmla="*/ 1518533 w 2004374"/>
                      <a:gd name="connsiteY5-120" fmla="*/ 3925171 h 3925172"/>
                      <a:gd name="connsiteX6-121" fmla="*/ 790641 w 2004374"/>
                      <a:gd name="connsiteY6-122" fmla="*/ 3925172 h 3925172"/>
                      <a:gd name="connsiteX7-123" fmla="*/ 250371 w 2004374"/>
                      <a:gd name="connsiteY7-124" fmla="*/ 3831216 h 3925172"/>
                      <a:gd name="connsiteX8-125" fmla="*/ 0 w 2004374"/>
                      <a:gd name="connsiteY8-126" fmla="*/ 148384 h 3925172"/>
                      <a:gd name="connsiteX0-127" fmla="*/ 0 w 2004374"/>
                      <a:gd name="connsiteY0-128" fmla="*/ 148384 h 3925533"/>
                      <a:gd name="connsiteX1-129" fmla="*/ 148384 w 2004374"/>
                      <a:gd name="connsiteY1-130" fmla="*/ 0 h 3925533"/>
                      <a:gd name="connsiteX2-131" fmla="*/ 1855990 w 2004374"/>
                      <a:gd name="connsiteY2-132" fmla="*/ 0 h 3925533"/>
                      <a:gd name="connsiteX3-133" fmla="*/ 2004374 w 2004374"/>
                      <a:gd name="connsiteY3-134" fmla="*/ 148384 h 3925533"/>
                      <a:gd name="connsiteX4-135" fmla="*/ 1873745 w 2004374"/>
                      <a:gd name="connsiteY4-136" fmla="*/ 3842102 h 3925533"/>
                      <a:gd name="connsiteX5-137" fmla="*/ 1518533 w 2004374"/>
                      <a:gd name="connsiteY5-138" fmla="*/ 3925171 h 3925533"/>
                      <a:gd name="connsiteX6-139" fmla="*/ 790641 w 2004374"/>
                      <a:gd name="connsiteY6-140" fmla="*/ 3925172 h 3925533"/>
                      <a:gd name="connsiteX7-141" fmla="*/ 326571 w 2004374"/>
                      <a:gd name="connsiteY7-142" fmla="*/ 3852987 h 3925533"/>
                      <a:gd name="connsiteX8-143" fmla="*/ 0 w 2004374"/>
                      <a:gd name="connsiteY8-144" fmla="*/ 148384 h 3925533"/>
                      <a:gd name="connsiteX0-145" fmla="*/ 0 w 2004374"/>
                      <a:gd name="connsiteY0-146" fmla="*/ 148384 h 3936058"/>
                      <a:gd name="connsiteX1-147" fmla="*/ 148384 w 2004374"/>
                      <a:gd name="connsiteY1-148" fmla="*/ 0 h 3936058"/>
                      <a:gd name="connsiteX2-149" fmla="*/ 1855990 w 2004374"/>
                      <a:gd name="connsiteY2-150" fmla="*/ 0 h 3936058"/>
                      <a:gd name="connsiteX3-151" fmla="*/ 2004374 w 2004374"/>
                      <a:gd name="connsiteY3-152" fmla="*/ 148384 h 3936058"/>
                      <a:gd name="connsiteX4-153" fmla="*/ 1873745 w 2004374"/>
                      <a:gd name="connsiteY4-154" fmla="*/ 3842102 h 3936058"/>
                      <a:gd name="connsiteX5-155" fmla="*/ 1518533 w 2004374"/>
                      <a:gd name="connsiteY5-156" fmla="*/ 3925171 h 3936058"/>
                      <a:gd name="connsiteX6-157" fmla="*/ 714441 w 2004374"/>
                      <a:gd name="connsiteY6-158" fmla="*/ 3936058 h 3936058"/>
                      <a:gd name="connsiteX7-159" fmla="*/ 326571 w 2004374"/>
                      <a:gd name="connsiteY7-160" fmla="*/ 3852987 h 3936058"/>
                      <a:gd name="connsiteX8-161" fmla="*/ 0 w 2004374"/>
                      <a:gd name="connsiteY8-162" fmla="*/ 148384 h 393605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04374" h="3936058">
                        <a:moveTo>
                          <a:pt x="0" y="148384"/>
                        </a:moveTo>
                        <a:cubicBezTo>
                          <a:pt x="0" y="66434"/>
                          <a:pt x="66434" y="0"/>
                          <a:pt x="148384" y="0"/>
                        </a:cubicBezTo>
                        <a:lnTo>
                          <a:pt x="1855990" y="0"/>
                        </a:lnTo>
                        <a:cubicBezTo>
                          <a:pt x="1937940" y="0"/>
                          <a:pt x="2004374" y="66434"/>
                          <a:pt x="2004374" y="148384"/>
                        </a:cubicBezTo>
                        <a:lnTo>
                          <a:pt x="1873745" y="3842102"/>
                        </a:lnTo>
                        <a:cubicBezTo>
                          <a:pt x="1873745" y="3924052"/>
                          <a:pt x="1600483" y="3925171"/>
                          <a:pt x="1518533" y="3925171"/>
                        </a:cubicBezTo>
                        <a:lnTo>
                          <a:pt x="714441" y="3936058"/>
                        </a:lnTo>
                        <a:cubicBezTo>
                          <a:pt x="632491" y="3936058"/>
                          <a:pt x="326571" y="3934937"/>
                          <a:pt x="326571" y="3852987"/>
                        </a:cubicBezTo>
                        <a:lnTo>
                          <a:pt x="0" y="14838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19050">
                    <a:gradFill flip="none" rotWithShape="1">
                      <a:gsLst>
                        <a:gs pos="0">
                          <a:srgbClr val="FDFDFD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>
                    <a:outerShdw dist="101600" sx="1000" sy="1000" algn="tl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2" name="CuadroTexto 19">
                    <a:hlinkClick r:id="rId16"/>
                    <a:extLst>
                      <a:ext uri="{FF2B5EF4-FFF2-40B4-BE49-F238E27FC236}">
                        <a16:creationId xmlns:a16="http://schemas.microsoft.com/office/drawing/2014/main" id="{8410F3D1-87CF-30C2-50C9-8C35CEE94F0F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138" y="3994948"/>
                    <a:ext cx="1502054" cy="899567"/>
                  </a:xfrm>
                  <a:prstGeom prst="rect">
                    <a:avLst/>
                  </a:prstGeom>
                  <a:noFill/>
                  <a:ln w="25400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Aptitudes / habilidades</a:t>
                    </a:r>
                  </a:p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Perseverancia / Compromiso</a:t>
                    </a:r>
                  </a:p>
                </p:txBody>
              </p:sp>
              <p:sp>
                <p:nvSpPr>
                  <p:cNvPr id="103" name="CuadroTexto 19">
                    <a:hlinkClick r:id="rId16"/>
                    <a:extLst>
                      <a:ext uri="{FF2B5EF4-FFF2-40B4-BE49-F238E27FC236}">
                        <a16:creationId xmlns:a16="http://schemas.microsoft.com/office/drawing/2014/main" id="{6974EC70-DD43-C52F-104A-E533961394C9}"/>
                      </a:ext>
                    </a:extLst>
                  </p:cNvPr>
                  <p:cNvSpPr txBox="1"/>
                  <p:nvPr/>
                </p:nvSpPr>
                <p:spPr>
                  <a:xfrm>
                    <a:off x="6087372" y="4945722"/>
                    <a:ext cx="1457734" cy="422761"/>
                  </a:xfrm>
                  <a:prstGeom prst="rect">
                    <a:avLst/>
                  </a:prstGeom>
                  <a:noFill/>
                  <a:ln w="25400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Educación</a:t>
                    </a:r>
                  </a:p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 Pre-Escolar</a:t>
                    </a:r>
                  </a:p>
                </p:txBody>
              </p:sp>
            </p:grpSp>
            <p:grpSp>
              <p:nvGrpSpPr>
                <p:cNvPr id="36" name="Grupo 35">
                  <a:extLst>
                    <a:ext uri="{FF2B5EF4-FFF2-40B4-BE49-F238E27FC236}">
                      <a16:creationId xmlns:a16="http://schemas.microsoft.com/office/drawing/2014/main" id="{229F6BEA-6D1B-659E-7570-3C245C8B1B0D}"/>
                    </a:ext>
                  </a:extLst>
                </p:cNvPr>
                <p:cNvGrpSpPr/>
                <p:nvPr/>
              </p:nvGrpSpPr>
              <p:grpSpPr>
                <a:xfrm>
                  <a:off x="9290738" y="1017978"/>
                  <a:ext cx="1166422" cy="682523"/>
                  <a:chOff x="9290738" y="1017978"/>
                  <a:chExt cx="1166422" cy="682523"/>
                </a:xfrm>
              </p:grpSpPr>
              <p:sp>
                <p:nvSpPr>
                  <p:cNvPr id="99" name="矩形: 圆角 98">
                    <a:extLst>
                      <a:ext uri="{FF2B5EF4-FFF2-40B4-BE49-F238E27FC236}">
                        <a16:creationId xmlns:a16="http://schemas.microsoft.com/office/drawing/2014/main" id="{86F930BD-ACA7-913D-E09E-E0DF6D1B4DE8}"/>
                      </a:ext>
                    </a:extLst>
                  </p:cNvPr>
                  <p:cNvSpPr/>
                  <p:nvPr/>
                </p:nvSpPr>
                <p:spPr>
                  <a:xfrm>
                    <a:off x="9290738" y="1017978"/>
                    <a:ext cx="1166422" cy="682523"/>
                  </a:xfrm>
                  <a:prstGeom prst="roundRect">
                    <a:avLst>
                      <a:gd name="adj" fmla="val 7534"/>
                    </a:avLst>
                  </a:prstGeom>
                  <a:solidFill>
                    <a:srgbClr val="E30412"/>
                  </a:solidFill>
                  <a:ln w="19050">
                    <a:noFill/>
                  </a:ln>
                  <a:effectLst>
                    <a:innerShdw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0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20B1B9C8-04A3-FE4C-FC43-65355E654B13}"/>
                      </a:ext>
                    </a:extLst>
                  </p:cNvPr>
                  <p:cNvSpPr txBox="1"/>
                  <p:nvPr/>
                </p:nvSpPr>
                <p:spPr>
                  <a:xfrm>
                    <a:off x="9347739" y="1098985"/>
                    <a:ext cx="1083127" cy="473228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rPr>
                      <a:t>Culminación escolar</a:t>
                    </a:r>
                  </a:p>
                </p:txBody>
              </p:sp>
            </p:grpSp>
            <p:grpSp>
              <p:nvGrpSpPr>
                <p:cNvPr id="37" name="Grupo 36">
                  <a:extLst>
                    <a:ext uri="{FF2B5EF4-FFF2-40B4-BE49-F238E27FC236}">
                      <a16:creationId xmlns:a16="http://schemas.microsoft.com/office/drawing/2014/main" id="{3BE96AA4-26FD-BDEA-653F-C42A368F32DF}"/>
                    </a:ext>
                  </a:extLst>
                </p:cNvPr>
                <p:cNvGrpSpPr/>
                <p:nvPr/>
              </p:nvGrpSpPr>
              <p:grpSpPr>
                <a:xfrm>
                  <a:off x="9257449" y="2191214"/>
                  <a:ext cx="1153119" cy="612205"/>
                  <a:chOff x="9257449" y="2191214"/>
                  <a:chExt cx="1153119" cy="612205"/>
                </a:xfrm>
              </p:grpSpPr>
              <p:sp>
                <p:nvSpPr>
                  <p:cNvPr id="97" name="矩形: 圆角 98">
                    <a:extLst>
                      <a:ext uri="{FF2B5EF4-FFF2-40B4-BE49-F238E27FC236}">
                        <a16:creationId xmlns:a16="http://schemas.microsoft.com/office/drawing/2014/main" id="{61499668-195E-81BC-3E23-3A1A6A6080C5}"/>
                      </a:ext>
                    </a:extLst>
                  </p:cNvPr>
                  <p:cNvSpPr/>
                  <p:nvPr/>
                </p:nvSpPr>
                <p:spPr>
                  <a:xfrm>
                    <a:off x="9258504" y="2191214"/>
                    <a:ext cx="1152064" cy="612205"/>
                  </a:xfrm>
                  <a:prstGeom prst="roundRect">
                    <a:avLst>
                      <a:gd name="adj" fmla="val 9113"/>
                    </a:avLst>
                  </a:prstGeom>
                  <a:solidFill>
                    <a:srgbClr val="E30412"/>
                  </a:solidFill>
                  <a:ln w="19050">
                    <a:noFill/>
                  </a:ln>
                  <a:effectLst>
                    <a:innerShdw blurRad="254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8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D149507F-DAD5-B1B4-D451-BC60C70A0554}"/>
                      </a:ext>
                    </a:extLst>
                  </p:cNvPr>
                  <p:cNvSpPr txBox="1"/>
                  <p:nvPr/>
                </p:nvSpPr>
                <p:spPr>
                  <a:xfrm>
                    <a:off x="9257449" y="2233640"/>
                    <a:ext cx="1125154" cy="473227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rPr>
                      <a:t>Aprendizaje</a:t>
                    </a:r>
                  </a:p>
                </p:txBody>
              </p:sp>
            </p:grpSp>
            <p:grpSp>
              <p:nvGrpSpPr>
                <p:cNvPr id="38" name="Grupo 37">
                  <a:extLst>
                    <a:ext uri="{FF2B5EF4-FFF2-40B4-BE49-F238E27FC236}">
                      <a16:creationId xmlns:a16="http://schemas.microsoft.com/office/drawing/2014/main" id="{EAD9CFB1-2C8B-3629-DC48-43C087A77061}"/>
                    </a:ext>
                  </a:extLst>
                </p:cNvPr>
                <p:cNvGrpSpPr/>
                <p:nvPr/>
              </p:nvGrpSpPr>
              <p:grpSpPr>
                <a:xfrm>
                  <a:off x="9229435" y="4534631"/>
                  <a:ext cx="1184269" cy="844807"/>
                  <a:chOff x="9229435" y="4534631"/>
                  <a:chExt cx="1184269" cy="844807"/>
                </a:xfrm>
              </p:grpSpPr>
              <p:sp>
                <p:nvSpPr>
                  <p:cNvPr id="95" name="矩形: 圆角 98">
                    <a:extLst>
                      <a:ext uri="{FF2B5EF4-FFF2-40B4-BE49-F238E27FC236}">
                        <a16:creationId xmlns:a16="http://schemas.microsoft.com/office/drawing/2014/main" id="{73A962AE-183D-B1DB-2232-A1F39979A5D3}"/>
                      </a:ext>
                    </a:extLst>
                  </p:cNvPr>
                  <p:cNvSpPr/>
                  <p:nvPr/>
                </p:nvSpPr>
                <p:spPr>
                  <a:xfrm>
                    <a:off x="9291150" y="4534631"/>
                    <a:ext cx="1060800" cy="844807"/>
                  </a:xfrm>
                  <a:prstGeom prst="roundRect">
                    <a:avLst>
                      <a:gd name="adj" fmla="val 6056"/>
                    </a:avLst>
                  </a:prstGeom>
                  <a:solidFill>
                    <a:srgbClr val="E30412"/>
                  </a:solidFill>
                  <a:ln w="19050">
                    <a:noFill/>
                  </a:ln>
                  <a:effectLst>
                    <a:innerShdw blurRad="25400" dist="25400" dir="5400000">
                      <a:prstClr val="black">
                        <a:alpha val="2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6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4B057454-694E-4553-2918-2881E867928E}"/>
                      </a:ext>
                    </a:extLst>
                  </p:cNvPr>
                  <p:cNvSpPr txBox="1"/>
                  <p:nvPr/>
                </p:nvSpPr>
                <p:spPr>
                  <a:xfrm>
                    <a:off x="9229435" y="4691158"/>
                    <a:ext cx="1184269" cy="473228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rPr>
                      <a:t>Inserción trabajo productividad</a:t>
                    </a:r>
                  </a:p>
                </p:txBody>
              </p:sp>
            </p:grpSp>
            <p:grpSp>
              <p:nvGrpSpPr>
                <p:cNvPr id="39" name="Grupo 38">
                  <a:extLst>
                    <a:ext uri="{FF2B5EF4-FFF2-40B4-BE49-F238E27FC236}">
                      <a16:creationId xmlns:a16="http://schemas.microsoft.com/office/drawing/2014/main" id="{13A294F7-BB75-8E34-61C4-8AF50AC4A7BB}"/>
                    </a:ext>
                  </a:extLst>
                </p:cNvPr>
                <p:cNvGrpSpPr/>
                <p:nvPr/>
              </p:nvGrpSpPr>
              <p:grpSpPr>
                <a:xfrm>
                  <a:off x="10590628" y="4269885"/>
                  <a:ext cx="1604049" cy="1273156"/>
                  <a:chOff x="10289598" y="4871668"/>
                  <a:chExt cx="1604049" cy="1273156"/>
                </a:xfrm>
              </p:grpSpPr>
              <p:sp>
                <p:nvSpPr>
                  <p:cNvPr id="93" name="Freeform 9">
                    <a:extLst>
                      <a:ext uri="{FF2B5EF4-FFF2-40B4-BE49-F238E27FC236}">
                        <a16:creationId xmlns:a16="http://schemas.microsoft.com/office/drawing/2014/main" id="{E5E2562B-F490-EE7C-DA3E-267341A911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40050" y="4871668"/>
                    <a:ext cx="1454573" cy="1273156"/>
                  </a:xfrm>
                  <a:prstGeom prst="ellipse">
                    <a:avLst/>
                  </a:prstGeom>
                  <a:solidFill>
                    <a:srgbClr val="E30412"/>
                  </a:solidFill>
                  <a:ln w="19050">
                    <a:noFill/>
                  </a:ln>
                  <a:effectLst>
                    <a:outerShdw blurRad="25400" dist="12700" dir="13500000" algn="br" rotWithShape="0">
                      <a:prstClr val="black">
                        <a:alpha val="49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>
                      <a:solidFill>
                        <a:srgbClr val="F75148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4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20E9A2BD-F906-585F-0344-2DBB1FCE883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9598" y="5237402"/>
                    <a:ext cx="1604049" cy="473228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sz="1200" b="1" kern="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rPr>
                      <a:t>Reducción de Pobreza</a:t>
                    </a:r>
                  </a:p>
                  <a:p>
                    <a:pPr algn="ctr" defTabSz="915035">
                      <a:defRPr/>
                    </a:pPr>
                    <a:r>
                      <a:rPr lang="es-PE" sz="1050" b="1" kern="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rPr>
                      <a:t>Intergeneracional</a:t>
                    </a:r>
                  </a:p>
                </p:txBody>
              </p:sp>
            </p:grpSp>
            <p:grpSp>
              <p:nvGrpSpPr>
                <p:cNvPr id="40" name="Grupo 39">
                  <a:extLst>
                    <a:ext uri="{FF2B5EF4-FFF2-40B4-BE49-F238E27FC236}">
                      <a16:creationId xmlns:a16="http://schemas.microsoft.com/office/drawing/2014/main" id="{DE3AA603-94FB-3953-2DC4-23F7187B5311}"/>
                    </a:ext>
                  </a:extLst>
                </p:cNvPr>
                <p:cNvGrpSpPr/>
                <p:nvPr/>
              </p:nvGrpSpPr>
              <p:grpSpPr>
                <a:xfrm>
                  <a:off x="7718124" y="999186"/>
                  <a:ext cx="1205016" cy="711706"/>
                  <a:chOff x="7704548" y="1028944"/>
                  <a:chExt cx="1205016" cy="711706"/>
                </a:xfrm>
              </p:grpSpPr>
              <p:sp>
                <p:nvSpPr>
                  <p:cNvPr id="91" name="Freeform 5">
                    <a:extLst>
                      <a:ext uri="{FF2B5EF4-FFF2-40B4-BE49-F238E27FC236}">
                        <a16:creationId xmlns:a16="http://schemas.microsoft.com/office/drawing/2014/main" id="{DB1972DC-D7B0-9EAB-BFD7-79028AC932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04548" y="1028944"/>
                    <a:ext cx="1205016" cy="711706"/>
                  </a:xfrm>
                  <a:prstGeom prst="roundRect">
                    <a:avLst>
                      <a:gd name="adj" fmla="val 7403"/>
                    </a:avLst>
                  </a:prstGeom>
                  <a:solidFill>
                    <a:srgbClr val="E30412"/>
                  </a:solidFill>
                  <a:ln w="190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2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36D4805A-2C1E-712E-42D2-536C317810D7}"/>
                      </a:ext>
                    </a:extLst>
                  </p:cNvPr>
                  <p:cNvSpPr txBox="1"/>
                  <p:nvPr/>
                </p:nvSpPr>
                <p:spPr>
                  <a:xfrm>
                    <a:off x="7805226" y="1150837"/>
                    <a:ext cx="1004266" cy="473228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kern="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rPr>
                      <a:t>Matrícula y asistencia escolar </a:t>
                    </a:r>
                  </a:p>
                </p:txBody>
              </p:sp>
            </p:grpSp>
            <p:cxnSp>
              <p:nvCxnSpPr>
                <p:cNvPr id="41" name="Conector: angular 40">
                  <a:extLst>
                    <a:ext uri="{FF2B5EF4-FFF2-40B4-BE49-F238E27FC236}">
                      <a16:creationId xmlns:a16="http://schemas.microsoft.com/office/drawing/2014/main" id="{56536406-3D1A-E780-1792-F50F32006E3D}"/>
                    </a:ext>
                  </a:extLst>
                </p:cNvPr>
                <p:cNvCxnSpPr/>
                <p:nvPr/>
              </p:nvCxnSpPr>
              <p:spPr>
                <a:xfrm flipV="1">
                  <a:off x="363008" y="515505"/>
                  <a:ext cx="5051238" cy="1331267"/>
                </a:xfrm>
                <a:prstGeom prst="bentConnector3">
                  <a:avLst>
                    <a:gd name="adj1" fmla="val -443"/>
                  </a:avLst>
                </a:prstGeom>
                <a:ln w="38100"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upo 41">
                  <a:extLst>
                    <a:ext uri="{FF2B5EF4-FFF2-40B4-BE49-F238E27FC236}">
                      <a16:creationId xmlns:a16="http://schemas.microsoft.com/office/drawing/2014/main" id="{29DF0544-9ACE-61CE-DF61-4399B3BBCD27}"/>
                    </a:ext>
                  </a:extLst>
                </p:cNvPr>
                <p:cNvGrpSpPr/>
                <p:nvPr/>
              </p:nvGrpSpPr>
              <p:grpSpPr>
                <a:xfrm>
                  <a:off x="5413238" y="2199736"/>
                  <a:ext cx="609899" cy="2244996"/>
                  <a:chOff x="5413238" y="2199736"/>
                  <a:chExt cx="609899" cy="2244996"/>
                </a:xfrm>
              </p:grpSpPr>
              <p:grpSp>
                <p:nvGrpSpPr>
                  <p:cNvPr id="87" name="Grupo 86">
                    <a:extLst>
                      <a:ext uri="{FF2B5EF4-FFF2-40B4-BE49-F238E27FC236}">
                        <a16:creationId xmlns:a16="http://schemas.microsoft.com/office/drawing/2014/main" id="{B6C6E3B7-56F4-2696-426B-DC1FF74F3459}"/>
                      </a:ext>
                    </a:extLst>
                  </p:cNvPr>
                  <p:cNvGrpSpPr/>
                  <p:nvPr/>
                </p:nvGrpSpPr>
                <p:grpSpPr>
                  <a:xfrm>
                    <a:off x="5413238" y="2199736"/>
                    <a:ext cx="609899" cy="2244996"/>
                    <a:chOff x="5413238" y="2199736"/>
                    <a:chExt cx="609899" cy="2244996"/>
                  </a:xfrm>
                </p:grpSpPr>
                <p:cxnSp>
                  <p:nvCxnSpPr>
                    <p:cNvPr id="89" name="Conector: angular 88">
                      <a:extLst>
                        <a:ext uri="{FF2B5EF4-FFF2-40B4-BE49-F238E27FC236}">
                          <a16:creationId xmlns:a16="http://schemas.microsoft.com/office/drawing/2014/main" id="{2B2BBB06-F13C-B59F-B082-5163541FCD77}"/>
                        </a:ext>
                      </a:extLst>
                    </p:cNvPr>
                    <p:cNvCxnSpPr>
                      <a:endCxn id="102" idx="1"/>
                    </p:cNvCxnSpPr>
                    <p:nvPr/>
                  </p:nvCxnSpPr>
                  <p:spPr>
                    <a:xfrm rot="16200000" flipH="1">
                      <a:off x="4696970" y="3118565"/>
                      <a:ext cx="2244996" cy="407338"/>
                    </a:xfrm>
                    <a:prstGeom prst="bentConnector2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Conector recto 89">
                      <a:extLst>
                        <a:ext uri="{FF2B5EF4-FFF2-40B4-BE49-F238E27FC236}">
                          <a16:creationId xmlns:a16="http://schemas.microsoft.com/office/drawing/2014/main" id="{F02BE63A-37B2-E31C-50EF-046F1AD4E74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13238" y="2209846"/>
                      <a:ext cx="21716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8" name="Conector recto 87">
                    <a:extLst>
                      <a:ext uri="{FF2B5EF4-FFF2-40B4-BE49-F238E27FC236}">
                        <a16:creationId xmlns:a16="http://schemas.microsoft.com/office/drawing/2014/main" id="{22E1AA5C-E85B-F64E-CD43-FE00F38CAC7D}"/>
                      </a:ext>
                    </a:extLst>
                  </p:cNvPr>
                  <p:cNvCxnSpPr/>
                  <p:nvPr/>
                </p:nvCxnSpPr>
                <p:spPr>
                  <a:xfrm>
                    <a:off x="5413238" y="2736253"/>
                    <a:ext cx="196616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9055FDFD-F6A2-67FE-B0E1-8769D1501C2F}"/>
                    </a:ext>
                  </a:extLst>
                </p:cNvPr>
                <p:cNvGrpSpPr/>
                <p:nvPr/>
              </p:nvGrpSpPr>
              <p:grpSpPr>
                <a:xfrm>
                  <a:off x="3076035" y="1771594"/>
                  <a:ext cx="2443809" cy="3760376"/>
                  <a:chOff x="3042295" y="1794198"/>
                  <a:chExt cx="2443809" cy="3760376"/>
                </a:xfrm>
              </p:grpSpPr>
              <p:sp>
                <p:nvSpPr>
                  <p:cNvPr id="79" name="Freeform 5">
                    <a:extLst>
                      <a:ext uri="{FF2B5EF4-FFF2-40B4-BE49-F238E27FC236}">
                        <a16:creationId xmlns:a16="http://schemas.microsoft.com/office/drawing/2014/main" id="{E5795513-E832-8AB5-0211-BA3BE586F1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49233" y="1864688"/>
                    <a:ext cx="2391623" cy="3606165"/>
                  </a:xfrm>
                  <a:custGeom>
                    <a:avLst/>
                    <a:gdLst>
                      <a:gd name="connsiteX0" fmla="*/ 0 w 2004374"/>
                      <a:gd name="connsiteY0" fmla="*/ 148384 h 3914286"/>
                      <a:gd name="connsiteX1" fmla="*/ 148384 w 2004374"/>
                      <a:gd name="connsiteY1" fmla="*/ 0 h 3914286"/>
                      <a:gd name="connsiteX2" fmla="*/ 1855990 w 2004374"/>
                      <a:gd name="connsiteY2" fmla="*/ 0 h 3914286"/>
                      <a:gd name="connsiteX3" fmla="*/ 2004374 w 2004374"/>
                      <a:gd name="connsiteY3" fmla="*/ 148384 h 3914286"/>
                      <a:gd name="connsiteX4" fmla="*/ 2004374 w 2004374"/>
                      <a:gd name="connsiteY4" fmla="*/ 3765902 h 3914286"/>
                      <a:gd name="connsiteX5" fmla="*/ 1855990 w 2004374"/>
                      <a:gd name="connsiteY5" fmla="*/ 3914286 h 3914286"/>
                      <a:gd name="connsiteX6" fmla="*/ 148384 w 2004374"/>
                      <a:gd name="connsiteY6" fmla="*/ 3914286 h 3914286"/>
                      <a:gd name="connsiteX7" fmla="*/ 0 w 2004374"/>
                      <a:gd name="connsiteY7" fmla="*/ 3765902 h 3914286"/>
                      <a:gd name="connsiteX8" fmla="*/ 0 w 2004374"/>
                      <a:gd name="connsiteY8" fmla="*/ 148384 h 3914286"/>
                      <a:gd name="connsiteX0-1" fmla="*/ 0 w 2004374"/>
                      <a:gd name="connsiteY0-2" fmla="*/ 148384 h 3914286"/>
                      <a:gd name="connsiteX1-3" fmla="*/ 148384 w 2004374"/>
                      <a:gd name="connsiteY1-4" fmla="*/ 0 h 3914286"/>
                      <a:gd name="connsiteX2-5" fmla="*/ 1855990 w 2004374"/>
                      <a:gd name="connsiteY2-6" fmla="*/ 0 h 3914286"/>
                      <a:gd name="connsiteX3-7" fmla="*/ 2004374 w 2004374"/>
                      <a:gd name="connsiteY3-8" fmla="*/ 148384 h 3914286"/>
                      <a:gd name="connsiteX4-9" fmla="*/ 2004374 w 2004374"/>
                      <a:gd name="connsiteY4-10" fmla="*/ 3765902 h 3914286"/>
                      <a:gd name="connsiteX5-11" fmla="*/ 1855990 w 2004374"/>
                      <a:gd name="connsiteY5-12" fmla="*/ 3914286 h 3914286"/>
                      <a:gd name="connsiteX6-13" fmla="*/ 562041 w 2004374"/>
                      <a:gd name="connsiteY6-14" fmla="*/ 3914286 h 3914286"/>
                      <a:gd name="connsiteX7-15" fmla="*/ 0 w 2004374"/>
                      <a:gd name="connsiteY7-16" fmla="*/ 3765902 h 3914286"/>
                      <a:gd name="connsiteX8-17" fmla="*/ 0 w 2004374"/>
                      <a:gd name="connsiteY8-18" fmla="*/ 148384 h 3914286"/>
                      <a:gd name="connsiteX0-19" fmla="*/ 0 w 2004374"/>
                      <a:gd name="connsiteY0-20" fmla="*/ 148384 h 3925171"/>
                      <a:gd name="connsiteX1-21" fmla="*/ 148384 w 2004374"/>
                      <a:gd name="connsiteY1-22" fmla="*/ 0 h 3925171"/>
                      <a:gd name="connsiteX2-23" fmla="*/ 1855990 w 2004374"/>
                      <a:gd name="connsiteY2-24" fmla="*/ 0 h 3925171"/>
                      <a:gd name="connsiteX3-25" fmla="*/ 2004374 w 2004374"/>
                      <a:gd name="connsiteY3-26" fmla="*/ 148384 h 3925171"/>
                      <a:gd name="connsiteX4-27" fmla="*/ 2004374 w 2004374"/>
                      <a:gd name="connsiteY4-28" fmla="*/ 3765902 h 3925171"/>
                      <a:gd name="connsiteX5-29" fmla="*/ 1518533 w 2004374"/>
                      <a:gd name="connsiteY5-30" fmla="*/ 3925171 h 3925171"/>
                      <a:gd name="connsiteX6-31" fmla="*/ 562041 w 2004374"/>
                      <a:gd name="connsiteY6-32" fmla="*/ 3914286 h 3925171"/>
                      <a:gd name="connsiteX7-33" fmla="*/ 0 w 2004374"/>
                      <a:gd name="connsiteY7-34" fmla="*/ 3765902 h 3925171"/>
                      <a:gd name="connsiteX8-35" fmla="*/ 0 w 2004374"/>
                      <a:gd name="connsiteY8-36" fmla="*/ 148384 h 3925171"/>
                      <a:gd name="connsiteX0-37" fmla="*/ 0 w 2004374"/>
                      <a:gd name="connsiteY0-38" fmla="*/ 148384 h 3925171"/>
                      <a:gd name="connsiteX1-39" fmla="*/ 148384 w 2004374"/>
                      <a:gd name="connsiteY1-40" fmla="*/ 0 h 3925171"/>
                      <a:gd name="connsiteX2-41" fmla="*/ 1855990 w 2004374"/>
                      <a:gd name="connsiteY2-42" fmla="*/ 0 h 3925171"/>
                      <a:gd name="connsiteX3-43" fmla="*/ 2004374 w 2004374"/>
                      <a:gd name="connsiteY3-44" fmla="*/ 148384 h 3925171"/>
                      <a:gd name="connsiteX4-45" fmla="*/ 1873745 w 2004374"/>
                      <a:gd name="connsiteY4-46" fmla="*/ 3842102 h 3925171"/>
                      <a:gd name="connsiteX5-47" fmla="*/ 1518533 w 2004374"/>
                      <a:gd name="connsiteY5-48" fmla="*/ 3925171 h 3925171"/>
                      <a:gd name="connsiteX6-49" fmla="*/ 562041 w 2004374"/>
                      <a:gd name="connsiteY6-50" fmla="*/ 3914286 h 3925171"/>
                      <a:gd name="connsiteX7-51" fmla="*/ 0 w 2004374"/>
                      <a:gd name="connsiteY7-52" fmla="*/ 3765902 h 3925171"/>
                      <a:gd name="connsiteX8-53" fmla="*/ 0 w 2004374"/>
                      <a:gd name="connsiteY8-54" fmla="*/ 148384 h 3925171"/>
                      <a:gd name="connsiteX0-55" fmla="*/ 0 w 2004374"/>
                      <a:gd name="connsiteY0-56" fmla="*/ 148384 h 3925171"/>
                      <a:gd name="connsiteX1-57" fmla="*/ 148384 w 2004374"/>
                      <a:gd name="connsiteY1-58" fmla="*/ 0 h 3925171"/>
                      <a:gd name="connsiteX2-59" fmla="*/ 1855990 w 2004374"/>
                      <a:gd name="connsiteY2-60" fmla="*/ 0 h 3925171"/>
                      <a:gd name="connsiteX3-61" fmla="*/ 2004374 w 2004374"/>
                      <a:gd name="connsiteY3-62" fmla="*/ 148384 h 3925171"/>
                      <a:gd name="connsiteX4-63" fmla="*/ 1873745 w 2004374"/>
                      <a:gd name="connsiteY4-64" fmla="*/ 3842102 h 3925171"/>
                      <a:gd name="connsiteX5-65" fmla="*/ 1518533 w 2004374"/>
                      <a:gd name="connsiteY5-66" fmla="*/ 3925171 h 3925171"/>
                      <a:gd name="connsiteX6-67" fmla="*/ 562041 w 2004374"/>
                      <a:gd name="connsiteY6-68" fmla="*/ 3914286 h 3925171"/>
                      <a:gd name="connsiteX7-69" fmla="*/ 141514 w 2004374"/>
                      <a:gd name="connsiteY7-70" fmla="*/ 3798559 h 3925171"/>
                      <a:gd name="connsiteX8-71" fmla="*/ 0 w 2004374"/>
                      <a:gd name="connsiteY8-72" fmla="*/ 148384 h 3925171"/>
                      <a:gd name="connsiteX0-73" fmla="*/ 0 w 2004374"/>
                      <a:gd name="connsiteY0-74" fmla="*/ 148384 h 3925171"/>
                      <a:gd name="connsiteX1-75" fmla="*/ 148384 w 2004374"/>
                      <a:gd name="connsiteY1-76" fmla="*/ 0 h 3925171"/>
                      <a:gd name="connsiteX2-77" fmla="*/ 1855990 w 2004374"/>
                      <a:gd name="connsiteY2-78" fmla="*/ 0 h 3925171"/>
                      <a:gd name="connsiteX3-79" fmla="*/ 2004374 w 2004374"/>
                      <a:gd name="connsiteY3-80" fmla="*/ 148384 h 3925171"/>
                      <a:gd name="connsiteX4-81" fmla="*/ 1873745 w 2004374"/>
                      <a:gd name="connsiteY4-82" fmla="*/ 3842102 h 3925171"/>
                      <a:gd name="connsiteX5-83" fmla="*/ 1518533 w 2004374"/>
                      <a:gd name="connsiteY5-84" fmla="*/ 3925171 h 3925171"/>
                      <a:gd name="connsiteX6-85" fmla="*/ 562041 w 2004374"/>
                      <a:gd name="connsiteY6-86" fmla="*/ 3914286 h 3925171"/>
                      <a:gd name="connsiteX7-87" fmla="*/ 108857 w 2004374"/>
                      <a:gd name="connsiteY7-88" fmla="*/ 3787673 h 3925171"/>
                      <a:gd name="connsiteX8-89" fmla="*/ 0 w 2004374"/>
                      <a:gd name="connsiteY8-90" fmla="*/ 148384 h 3925171"/>
                      <a:gd name="connsiteX0-91" fmla="*/ 0 w 2004374"/>
                      <a:gd name="connsiteY0-92" fmla="*/ 148384 h 3925172"/>
                      <a:gd name="connsiteX1-93" fmla="*/ 148384 w 2004374"/>
                      <a:gd name="connsiteY1-94" fmla="*/ 0 h 3925172"/>
                      <a:gd name="connsiteX2-95" fmla="*/ 1855990 w 2004374"/>
                      <a:gd name="connsiteY2-96" fmla="*/ 0 h 3925172"/>
                      <a:gd name="connsiteX3-97" fmla="*/ 2004374 w 2004374"/>
                      <a:gd name="connsiteY3-98" fmla="*/ 148384 h 3925172"/>
                      <a:gd name="connsiteX4-99" fmla="*/ 1873745 w 2004374"/>
                      <a:gd name="connsiteY4-100" fmla="*/ 3842102 h 3925172"/>
                      <a:gd name="connsiteX5-101" fmla="*/ 1518533 w 2004374"/>
                      <a:gd name="connsiteY5-102" fmla="*/ 3925171 h 3925172"/>
                      <a:gd name="connsiteX6-103" fmla="*/ 790641 w 2004374"/>
                      <a:gd name="connsiteY6-104" fmla="*/ 3925172 h 3925172"/>
                      <a:gd name="connsiteX7-105" fmla="*/ 108857 w 2004374"/>
                      <a:gd name="connsiteY7-106" fmla="*/ 3787673 h 3925172"/>
                      <a:gd name="connsiteX8-107" fmla="*/ 0 w 2004374"/>
                      <a:gd name="connsiteY8-108" fmla="*/ 148384 h 3925172"/>
                      <a:gd name="connsiteX0-109" fmla="*/ 0 w 2004374"/>
                      <a:gd name="connsiteY0-110" fmla="*/ 148384 h 3925172"/>
                      <a:gd name="connsiteX1-111" fmla="*/ 148384 w 2004374"/>
                      <a:gd name="connsiteY1-112" fmla="*/ 0 h 3925172"/>
                      <a:gd name="connsiteX2-113" fmla="*/ 1855990 w 2004374"/>
                      <a:gd name="connsiteY2-114" fmla="*/ 0 h 3925172"/>
                      <a:gd name="connsiteX3-115" fmla="*/ 2004374 w 2004374"/>
                      <a:gd name="connsiteY3-116" fmla="*/ 148384 h 3925172"/>
                      <a:gd name="connsiteX4-117" fmla="*/ 1873745 w 2004374"/>
                      <a:gd name="connsiteY4-118" fmla="*/ 3842102 h 3925172"/>
                      <a:gd name="connsiteX5-119" fmla="*/ 1518533 w 2004374"/>
                      <a:gd name="connsiteY5-120" fmla="*/ 3925171 h 3925172"/>
                      <a:gd name="connsiteX6-121" fmla="*/ 790641 w 2004374"/>
                      <a:gd name="connsiteY6-122" fmla="*/ 3925172 h 3925172"/>
                      <a:gd name="connsiteX7-123" fmla="*/ 250371 w 2004374"/>
                      <a:gd name="connsiteY7-124" fmla="*/ 3831216 h 3925172"/>
                      <a:gd name="connsiteX8-125" fmla="*/ 0 w 2004374"/>
                      <a:gd name="connsiteY8-126" fmla="*/ 148384 h 3925172"/>
                      <a:gd name="connsiteX0-127" fmla="*/ 0 w 2004374"/>
                      <a:gd name="connsiteY0-128" fmla="*/ 148384 h 3925533"/>
                      <a:gd name="connsiteX1-129" fmla="*/ 148384 w 2004374"/>
                      <a:gd name="connsiteY1-130" fmla="*/ 0 h 3925533"/>
                      <a:gd name="connsiteX2-131" fmla="*/ 1855990 w 2004374"/>
                      <a:gd name="connsiteY2-132" fmla="*/ 0 h 3925533"/>
                      <a:gd name="connsiteX3-133" fmla="*/ 2004374 w 2004374"/>
                      <a:gd name="connsiteY3-134" fmla="*/ 148384 h 3925533"/>
                      <a:gd name="connsiteX4-135" fmla="*/ 1873745 w 2004374"/>
                      <a:gd name="connsiteY4-136" fmla="*/ 3842102 h 3925533"/>
                      <a:gd name="connsiteX5-137" fmla="*/ 1518533 w 2004374"/>
                      <a:gd name="connsiteY5-138" fmla="*/ 3925171 h 3925533"/>
                      <a:gd name="connsiteX6-139" fmla="*/ 790641 w 2004374"/>
                      <a:gd name="connsiteY6-140" fmla="*/ 3925172 h 3925533"/>
                      <a:gd name="connsiteX7-141" fmla="*/ 326571 w 2004374"/>
                      <a:gd name="connsiteY7-142" fmla="*/ 3852987 h 3925533"/>
                      <a:gd name="connsiteX8-143" fmla="*/ 0 w 2004374"/>
                      <a:gd name="connsiteY8-144" fmla="*/ 148384 h 3925533"/>
                      <a:gd name="connsiteX0-145" fmla="*/ 0 w 2004374"/>
                      <a:gd name="connsiteY0-146" fmla="*/ 148384 h 3936058"/>
                      <a:gd name="connsiteX1-147" fmla="*/ 148384 w 2004374"/>
                      <a:gd name="connsiteY1-148" fmla="*/ 0 h 3936058"/>
                      <a:gd name="connsiteX2-149" fmla="*/ 1855990 w 2004374"/>
                      <a:gd name="connsiteY2-150" fmla="*/ 0 h 3936058"/>
                      <a:gd name="connsiteX3-151" fmla="*/ 2004374 w 2004374"/>
                      <a:gd name="connsiteY3-152" fmla="*/ 148384 h 3936058"/>
                      <a:gd name="connsiteX4-153" fmla="*/ 1873745 w 2004374"/>
                      <a:gd name="connsiteY4-154" fmla="*/ 3842102 h 3936058"/>
                      <a:gd name="connsiteX5-155" fmla="*/ 1518533 w 2004374"/>
                      <a:gd name="connsiteY5-156" fmla="*/ 3925171 h 3936058"/>
                      <a:gd name="connsiteX6-157" fmla="*/ 714441 w 2004374"/>
                      <a:gd name="connsiteY6-158" fmla="*/ 3936058 h 3936058"/>
                      <a:gd name="connsiteX7-159" fmla="*/ 326571 w 2004374"/>
                      <a:gd name="connsiteY7-160" fmla="*/ 3852987 h 3936058"/>
                      <a:gd name="connsiteX8-161" fmla="*/ 0 w 2004374"/>
                      <a:gd name="connsiteY8-162" fmla="*/ 148384 h 393605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04374" h="3936058">
                        <a:moveTo>
                          <a:pt x="0" y="148384"/>
                        </a:moveTo>
                        <a:cubicBezTo>
                          <a:pt x="0" y="66434"/>
                          <a:pt x="66434" y="0"/>
                          <a:pt x="148384" y="0"/>
                        </a:cubicBezTo>
                        <a:lnTo>
                          <a:pt x="1855990" y="0"/>
                        </a:lnTo>
                        <a:cubicBezTo>
                          <a:pt x="1937940" y="0"/>
                          <a:pt x="2004374" y="66434"/>
                          <a:pt x="2004374" y="148384"/>
                        </a:cubicBezTo>
                        <a:lnTo>
                          <a:pt x="1873745" y="3842102"/>
                        </a:lnTo>
                        <a:cubicBezTo>
                          <a:pt x="1873745" y="3924052"/>
                          <a:pt x="1600483" y="3925171"/>
                          <a:pt x="1518533" y="3925171"/>
                        </a:cubicBezTo>
                        <a:lnTo>
                          <a:pt x="714441" y="3936058"/>
                        </a:lnTo>
                        <a:cubicBezTo>
                          <a:pt x="632491" y="3936058"/>
                          <a:pt x="326571" y="3934937"/>
                          <a:pt x="326571" y="3852987"/>
                        </a:cubicBezTo>
                        <a:lnTo>
                          <a:pt x="0" y="14838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F5F5F5"/>
                      </a:gs>
                      <a:gs pos="0">
                        <a:schemeClr val="bg1">
                          <a:lumMod val="88000"/>
                        </a:schemeClr>
                      </a:gs>
                    </a:gsLst>
                    <a:lin ang="2700000" scaled="1"/>
                  </a:gradFill>
                  <a:ln w="19050">
                    <a:gradFill flip="none" rotWithShape="1">
                      <a:gsLst>
                        <a:gs pos="0">
                          <a:srgbClr val="FDFDFD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>
                    <a:outerShdw dist="101600" sx="1000" sy="1000" algn="tl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0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D1AB6172-1B58-3365-37C6-B354C642AB79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295" y="1794198"/>
                    <a:ext cx="2370943" cy="686632"/>
                  </a:xfrm>
                  <a:prstGeom prst="rect">
                    <a:avLst/>
                  </a:prstGeom>
                  <a:noFill/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b="1" kern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Nacimiento Saludable</a:t>
                    </a:r>
                  </a:p>
                  <a:p>
                    <a:pPr algn="ctr" defTabSz="915035">
                      <a:defRPr/>
                    </a:pPr>
                    <a:r>
                      <a:rPr lang="es-PE" b="1" kern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(adecuado peso al nacer)</a:t>
                    </a:r>
                  </a:p>
                </p:txBody>
              </p:sp>
              <p:sp>
                <p:nvSpPr>
                  <p:cNvPr id="81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0C8AF756-735B-BF7E-85EA-ACD12F586B95}"/>
                      </a:ext>
                    </a:extLst>
                  </p:cNvPr>
                  <p:cNvSpPr txBox="1"/>
                  <p:nvPr/>
                </p:nvSpPr>
                <p:spPr>
                  <a:xfrm>
                    <a:off x="3059400" y="2345608"/>
                    <a:ext cx="2426704" cy="681182"/>
                  </a:xfrm>
                  <a:prstGeom prst="rect">
                    <a:avLst/>
                  </a:prstGeom>
                  <a:noFill/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b="1" kern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Adecuado Estado Nutricional </a:t>
                    </a:r>
                  </a:p>
                  <a:p>
                    <a:pPr algn="ctr" defTabSz="915035">
                      <a:defRPr/>
                    </a:pPr>
                    <a:r>
                      <a:rPr lang="es-PE" b="1" kern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(Sin Desnutrición / Sin Anemia)</a:t>
                    </a:r>
                  </a:p>
                </p:txBody>
              </p:sp>
              <p:sp>
                <p:nvSpPr>
                  <p:cNvPr id="82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05ED0B5E-04BA-436E-BB9D-828C5E419B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231" y="3041599"/>
                    <a:ext cx="1671062" cy="444842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defPPr>
                      <a:defRPr lang="es-PE"/>
                    </a:defPPr>
                    <a:lvl1pPr indent="0" algn="ctr" defTabSz="915035">
                      <a:defRPr sz="1050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defRPr>
                    </a:lvl1pPr>
                    <a:lvl2pPr indent="0">
                      <a:defRPr sz="1100">
                        <a:solidFill>
                          <a:schemeClr val="dk1"/>
                        </a:solidFill>
                      </a:defRPr>
                    </a:lvl2pPr>
                    <a:lvl3pPr indent="0">
                      <a:defRPr sz="1100">
                        <a:solidFill>
                          <a:schemeClr val="dk1"/>
                        </a:solidFill>
                      </a:defRPr>
                    </a:lvl3pPr>
                    <a:lvl4pPr indent="0">
                      <a:defRPr sz="1100">
                        <a:solidFill>
                          <a:schemeClr val="dk1"/>
                        </a:solidFill>
                      </a:defRPr>
                    </a:lvl4pPr>
                    <a:lvl5pPr indent="0">
                      <a:defRPr sz="1100">
                        <a:solidFill>
                          <a:schemeClr val="dk1"/>
                        </a:solidFill>
                      </a:defRPr>
                    </a:lvl5pPr>
                    <a:lvl6pPr indent="0">
                      <a:defRPr sz="1100">
                        <a:solidFill>
                          <a:schemeClr val="dk1"/>
                        </a:solidFill>
                      </a:defRPr>
                    </a:lvl6pPr>
                    <a:lvl7pPr indent="0">
                      <a:defRPr sz="1100">
                        <a:solidFill>
                          <a:schemeClr val="dk1"/>
                        </a:solidFill>
                      </a:defRPr>
                    </a:lvl7pPr>
                    <a:lvl8pPr indent="0">
                      <a:defRPr sz="1100">
                        <a:solidFill>
                          <a:schemeClr val="dk1"/>
                        </a:solidFill>
                      </a:defRPr>
                    </a:lvl8pPr>
                    <a:lvl9pPr indent="0">
                      <a:defRPr sz="1100">
                        <a:solidFill>
                          <a:schemeClr val="dk1"/>
                        </a:solidFill>
                      </a:defRPr>
                    </a:lvl9pPr>
                  </a:lstStyle>
                  <a:p>
                    <a:r>
                      <a:rPr lang="es-PE" dirty="0"/>
                      <a:t>Apego Seguro </a:t>
                    </a:r>
                  </a:p>
                  <a:p>
                    <a:r>
                      <a:rPr lang="es-PE" dirty="0"/>
                      <a:t>(9-12m)</a:t>
                    </a:r>
                  </a:p>
                </p:txBody>
              </p:sp>
              <p:sp>
                <p:nvSpPr>
                  <p:cNvPr id="83" name="CuadroTexto 19">
                    <a:hlinkClick r:id="rId16"/>
                    <a:extLst>
                      <a:ext uri="{FF2B5EF4-FFF2-40B4-BE49-F238E27FC236}">
                        <a16:creationId xmlns:a16="http://schemas.microsoft.com/office/drawing/2014/main" id="{E0849386-759C-FEA3-F8A8-D9DBD98F4F6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5022" y="3471947"/>
                    <a:ext cx="1451477" cy="475693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sz="105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Camina solo </a:t>
                    </a:r>
                  </a:p>
                  <a:p>
                    <a:pPr algn="ctr" defTabSz="915035">
                      <a:defRPr/>
                    </a:pPr>
                    <a:r>
                      <a:rPr lang="es-PE" sz="105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(9-18m)</a:t>
                    </a:r>
                  </a:p>
                </p:txBody>
              </p:sp>
              <p:sp>
                <p:nvSpPr>
                  <p:cNvPr id="84" name="CuadroTexto 19">
                    <a:hlinkClick r:id="rId16"/>
                    <a:extLst>
                      <a:ext uri="{FF2B5EF4-FFF2-40B4-BE49-F238E27FC236}">
                        <a16:creationId xmlns:a16="http://schemas.microsoft.com/office/drawing/2014/main" id="{81FD328A-7BCC-3338-0320-1638923AF953}"/>
                      </a:ext>
                    </a:extLst>
                  </p:cNvPr>
                  <p:cNvSpPr txBox="1"/>
                  <p:nvPr/>
                </p:nvSpPr>
                <p:spPr>
                  <a:xfrm>
                    <a:off x="3494781" y="3994719"/>
                    <a:ext cx="1674898" cy="478467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sz="105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Comunicación verbal efectiva </a:t>
                    </a:r>
                  </a:p>
                  <a:p>
                    <a:pPr algn="ctr" defTabSz="915035">
                      <a:defRPr/>
                    </a:pPr>
                    <a:r>
                      <a:rPr lang="es-PE" sz="105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(9-36m)</a:t>
                    </a:r>
                  </a:p>
                </p:txBody>
              </p:sp>
              <p:sp>
                <p:nvSpPr>
                  <p:cNvPr id="85" name="CuadroTexto 19">
                    <a:hlinkClick r:id="rId16"/>
                    <a:extLst>
                      <a:ext uri="{FF2B5EF4-FFF2-40B4-BE49-F238E27FC236}">
                        <a16:creationId xmlns:a16="http://schemas.microsoft.com/office/drawing/2014/main" id="{6EFD905A-E71D-12B6-A5BD-B170FDF7A6F8}"/>
                      </a:ext>
                    </a:extLst>
                  </p:cNvPr>
                  <p:cNvSpPr txBox="1"/>
                  <p:nvPr/>
                </p:nvSpPr>
                <p:spPr>
                  <a:xfrm>
                    <a:off x="3265663" y="4507379"/>
                    <a:ext cx="2061162" cy="578483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sz="105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Regulación de emociones y comportamiento</a:t>
                    </a:r>
                  </a:p>
                  <a:p>
                    <a:pPr algn="ctr" defTabSz="915035">
                      <a:defRPr/>
                    </a:pPr>
                    <a:r>
                      <a:rPr lang="es-PE" sz="105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(24-71m)</a:t>
                    </a:r>
                  </a:p>
                </p:txBody>
              </p:sp>
              <p:sp>
                <p:nvSpPr>
                  <p:cNvPr id="86" name="CuadroTexto 85">
                    <a:hlinkClick r:id="rId16"/>
                    <a:extLst>
                      <a:ext uri="{FF2B5EF4-FFF2-40B4-BE49-F238E27FC236}">
                        <a16:creationId xmlns:a16="http://schemas.microsoft.com/office/drawing/2014/main" id="{65E1933B-3843-C190-0204-EB2FD5274B4B}"/>
                      </a:ext>
                    </a:extLst>
                  </p:cNvPr>
                  <p:cNvSpPr txBox="1"/>
                  <p:nvPr/>
                </p:nvSpPr>
                <p:spPr>
                  <a:xfrm>
                    <a:off x="3501692" y="5090608"/>
                    <a:ext cx="1661075" cy="463966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5035">
                      <a:defRPr/>
                    </a:pPr>
                    <a:r>
                      <a:rPr lang="es-PE" sz="105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Función simbólica</a:t>
                    </a:r>
                  </a:p>
                  <a:p>
                    <a:pPr algn="ctr" defTabSz="915035">
                      <a:defRPr/>
                    </a:pPr>
                    <a:r>
                      <a:rPr lang="es-PE" sz="105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(24-71m)</a:t>
                    </a:r>
                  </a:p>
                </p:txBody>
              </p:sp>
            </p:grpSp>
            <p:cxnSp>
              <p:nvCxnSpPr>
                <p:cNvPr id="44" name="Conector: angular 43">
                  <a:extLst>
                    <a:ext uri="{FF2B5EF4-FFF2-40B4-BE49-F238E27FC236}">
                      <a16:creationId xmlns:a16="http://schemas.microsoft.com/office/drawing/2014/main" id="{55D7B450-43A2-22EB-B248-75155DCBCB64}"/>
                    </a:ext>
                  </a:extLst>
                </p:cNvPr>
                <p:cNvCxnSpPr/>
                <p:nvPr/>
              </p:nvCxnSpPr>
              <p:spPr>
                <a:xfrm rot="16200000" flipH="1">
                  <a:off x="5326349" y="602700"/>
                  <a:ext cx="633391" cy="430024"/>
                </a:xfrm>
                <a:prstGeom prst="bentConnector2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: angular 44">
                  <a:extLst>
                    <a:ext uri="{FF2B5EF4-FFF2-40B4-BE49-F238E27FC236}">
                      <a16:creationId xmlns:a16="http://schemas.microsoft.com/office/drawing/2014/main" id="{C1072A58-A01F-EB22-46EC-68B4641D30D0}"/>
                    </a:ext>
                  </a:extLst>
                </p:cNvPr>
                <p:cNvCxnSpPr/>
                <p:nvPr/>
              </p:nvCxnSpPr>
              <p:spPr>
                <a:xfrm rot="16200000" flipH="1">
                  <a:off x="5410058" y="1116058"/>
                  <a:ext cx="582138" cy="536096"/>
                </a:xfrm>
                <a:prstGeom prst="bentConnector2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recto de flecha 45">
                  <a:extLst>
                    <a:ext uri="{FF2B5EF4-FFF2-40B4-BE49-F238E27FC236}">
                      <a16:creationId xmlns:a16="http://schemas.microsoft.com/office/drawing/2014/main" id="{7BD1ADA5-9981-C0F2-33A6-6659F6230475}"/>
                    </a:ext>
                  </a:extLst>
                </p:cNvPr>
                <p:cNvCxnSpPr/>
                <p:nvPr/>
              </p:nvCxnSpPr>
              <p:spPr>
                <a:xfrm>
                  <a:off x="7509619" y="1357683"/>
                  <a:ext cx="216950" cy="0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Grupo 46">
                  <a:extLst>
                    <a:ext uri="{FF2B5EF4-FFF2-40B4-BE49-F238E27FC236}">
                      <a16:creationId xmlns:a16="http://schemas.microsoft.com/office/drawing/2014/main" id="{9EE4A6A8-8A7F-3680-55F7-EA99D634BB2F}"/>
                    </a:ext>
                  </a:extLst>
                </p:cNvPr>
                <p:cNvGrpSpPr/>
                <p:nvPr/>
              </p:nvGrpSpPr>
              <p:grpSpPr>
                <a:xfrm>
                  <a:off x="2660277" y="2143529"/>
                  <a:ext cx="600507" cy="850750"/>
                  <a:chOff x="2660277" y="2143529"/>
                  <a:chExt cx="600507" cy="850750"/>
                </a:xfrm>
              </p:grpSpPr>
              <p:cxnSp>
                <p:nvCxnSpPr>
                  <p:cNvPr id="77" name="Conector: angular 76">
                    <a:extLst>
                      <a:ext uri="{FF2B5EF4-FFF2-40B4-BE49-F238E27FC236}">
                        <a16:creationId xmlns:a16="http://schemas.microsoft.com/office/drawing/2014/main" id="{C22B5FA6-4B66-3EE2-37C6-91AB80F4333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60277" y="2143529"/>
                    <a:ext cx="600507" cy="271813"/>
                  </a:xfrm>
                  <a:prstGeom prst="bentConnector3">
                    <a:avLst>
                      <a:gd name="adj1" fmla="val 27016"/>
                    </a:avLst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ector: angular 77">
                    <a:extLst>
                      <a:ext uri="{FF2B5EF4-FFF2-40B4-BE49-F238E27FC236}">
                        <a16:creationId xmlns:a16="http://schemas.microsoft.com/office/drawing/2014/main" id="{DA7B5CB7-AD8F-D043-95B6-2A18199D50E2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2457088" y="2630343"/>
                    <a:ext cx="568671" cy="159201"/>
                  </a:xfrm>
                  <a:prstGeom prst="bentConnector3">
                    <a:avLst>
                      <a:gd name="adj1" fmla="val -3093"/>
                    </a:avLst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upo 47">
                  <a:extLst>
                    <a:ext uri="{FF2B5EF4-FFF2-40B4-BE49-F238E27FC236}">
                      <a16:creationId xmlns:a16="http://schemas.microsoft.com/office/drawing/2014/main" id="{C9BE3B0B-1C9E-A7D8-7DB1-7CC476E159B9}"/>
                    </a:ext>
                  </a:extLst>
                </p:cNvPr>
                <p:cNvGrpSpPr/>
                <p:nvPr/>
              </p:nvGrpSpPr>
              <p:grpSpPr>
                <a:xfrm>
                  <a:off x="655889" y="2100181"/>
                  <a:ext cx="2004374" cy="3341124"/>
                  <a:chOff x="656739" y="2056510"/>
                  <a:chExt cx="2004374" cy="3341124"/>
                </a:xfrm>
              </p:grpSpPr>
              <p:sp>
                <p:nvSpPr>
                  <p:cNvPr id="70" name="Freeform 5">
                    <a:extLst>
                      <a:ext uri="{FF2B5EF4-FFF2-40B4-BE49-F238E27FC236}">
                        <a16:creationId xmlns:a16="http://schemas.microsoft.com/office/drawing/2014/main" id="{FAFFBDFB-6B8C-9417-6337-2CE041FB23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6739" y="2056510"/>
                    <a:ext cx="2004374" cy="3341124"/>
                  </a:xfrm>
                  <a:custGeom>
                    <a:avLst/>
                    <a:gdLst>
                      <a:gd name="connsiteX0" fmla="*/ 0 w 2004374"/>
                      <a:gd name="connsiteY0" fmla="*/ 148384 h 3914286"/>
                      <a:gd name="connsiteX1" fmla="*/ 148384 w 2004374"/>
                      <a:gd name="connsiteY1" fmla="*/ 0 h 3914286"/>
                      <a:gd name="connsiteX2" fmla="*/ 1855990 w 2004374"/>
                      <a:gd name="connsiteY2" fmla="*/ 0 h 3914286"/>
                      <a:gd name="connsiteX3" fmla="*/ 2004374 w 2004374"/>
                      <a:gd name="connsiteY3" fmla="*/ 148384 h 3914286"/>
                      <a:gd name="connsiteX4" fmla="*/ 2004374 w 2004374"/>
                      <a:gd name="connsiteY4" fmla="*/ 3765902 h 3914286"/>
                      <a:gd name="connsiteX5" fmla="*/ 1855990 w 2004374"/>
                      <a:gd name="connsiteY5" fmla="*/ 3914286 h 3914286"/>
                      <a:gd name="connsiteX6" fmla="*/ 148384 w 2004374"/>
                      <a:gd name="connsiteY6" fmla="*/ 3914286 h 3914286"/>
                      <a:gd name="connsiteX7" fmla="*/ 0 w 2004374"/>
                      <a:gd name="connsiteY7" fmla="*/ 3765902 h 3914286"/>
                      <a:gd name="connsiteX8" fmla="*/ 0 w 2004374"/>
                      <a:gd name="connsiteY8" fmla="*/ 148384 h 3914286"/>
                      <a:gd name="connsiteX0-1" fmla="*/ 0 w 2004374"/>
                      <a:gd name="connsiteY0-2" fmla="*/ 148384 h 3914286"/>
                      <a:gd name="connsiteX1-3" fmla="*/ 148384 w 2004374"/>
                      <a:gd name="connsiteY1-4" fmla="*/ 0 h 3914286"/>
                      <a:gd name="connsiteX2-5" fmla="*/ 1855990 w 2004374"/>
                      <a:gd name="connsiteY2-6" fmla="*/ 0 h 3914286"/>
                      <a:gd name="connsiteX3-7" fmla="*/ 2004374 w 2004374"/>
                      <a:gd name="connsiteY3-8" fmla="*/ 148384 h 3914286"/>
                      <a:gd name="connsiteX4-9" fmla="*/ 2004374 w 2004374"/>
                      <a:gd name="connsiteY4-10" fmla="*/ 3765902 h 3914286"/>
                      <a:gd name="connsiteX5-11" fmla="*/ 1855990 w 2004374"/>
                      <a:gd name="connsiteY5-12" fmla="*/ 3914286 h 3914286"/>
                      <a:gd name="connsiteX6-13" fmla="*/ 562041 w 2004374"/>
                      <a:gd name="connsiteY6-14" fmla="*/ 3914286 h 3914286"/>
                      <a:gd name="connsiteX7-15" fmla="*/ 0 w 2004374"/>
                      <a:gd name="connsiteY7-16" fmla="*/ 3765902 h 3914286"/>
                      <a:gd name="connsiteX8-17" fmla="*/ 0 w 2004374"/>
                      <a:gd name="connsiteY8-18" fmla="*/ 148384 h 3914286"/>
                      <a:gd name="connsiteX0-19" fmla="*/ 0 w 2004374"/>
                      <a:gd name="connsiteY0-20" fmla="*/ 148384 h 3925171"/>
                      <a:gd name="connsiteX1-21" fmla="*/ 148384 w 2004374"/>
                      <a:gd name="connsiteY1-22" fmla="*/ 0 h 3925171"/>
                      <a:gd name="connsiteX2-23" fmla="*/ 1855990 w 2004374"/>
                      <a:gd name="connsiteY2-24" fmla="*/ 0 h 3925171"/>
                      <a:gd name="connsiteX3-25" fmla="*/ 2004374 w 2004374"/>
                      <a:gd name="connsiteY3-26" fmla="*/ 148384 h 3925171"/>
                      <a:gd name="connsiteX4-27" fmla="*/ 2004374 w 2004374"/>
                      <a:gd name="connsiteY4-28" fmla="*/ 3765902 h 3925171"/>
                      <a:gd name="connsiteX5-29" fmla="*/ 1518533 w 2004374"/>
                      <a:gd name="connsiteY5-30" fmla="*/ 3925171 h 3925171"/>
                      <a:gd name="connsiteX6-31" fmla="*/ 562041 w 2004374"/>
                      <a:gd name="connsiteY6-32" fmla="*/ 3914286 h 3925171"/>
                      <a:gd name="connsiteX7-33" fmla="*/ 0 w 2004374"/>
                      <a:gd name="connsiteY7-34" fmla="*/ 3765902 h 3925171"/>
                      <a:gd name="connsiteX8-35" fmla="*/ 0 w 2004374"/>
                      <a:gd name="connsiteY8-36" fmla="*/ 148384 h 3925171"/>
                      <a:gd name="connsiteX0-37" fmla="*/ 0 w 2004374"/>
                      <a:gd name="connsiteY0-38" fmla="*/ 148384 h 3925171"/>
                      <a:gd name="connsiteX1-39" fmla="*/ 148384 w 2004374"/>
                      <a:gd name="connsiteY1-40" fmla="*/ 0 h 3925171"/>
                      <a:gd name="connsiteX2-41" fmla="*/ 1855990 w 2004374"/>
                      <a:gd name="connsiteY2-42" fmla="*/ 0 h 3925171"/>
                      <a:gd name="connsiteX3-43" fmla="*/ 2004374 w 2004374"/>
                      <a:gd name="connsiteY3-44" fmla="*/ 148384 h 3925171"/>
                      <a:gd name="connsiteX4-45" fmla="*/ 1873745 w 2004374"/>
                      <a:gd name="connsiteY4-46" fmla="*/ 3842102 h 3925171"/>
                      <a:gd name="connsiteX5-47" fmla="*/ 1518533 w 2004374"/>
                      <a:gd name="connsiteY5-48" fmla="*/ 3925171 h 3925171"/>
                      <a:gd name="connsiteX6-49" fmla="*/ 562041 w 2004374"/>
                      <a:gd name="connsiteY6-50" fmla="*/ 3914286 h 3925171"/>
                      <a:gd name="connsiteX7-51" fmla="*/ 0 w 2004374"/>
                      <a:gd name="connsiteY7-52" fmla="*/ 3765902 h 3925171"/>
                      <a:gd name="connsiteX8-53" fmla="*/ 0 w 2004374"/>
                      <a:gd name="connsiteY8-54" fmla="*/ 148384 h 3925171"/>
                      <a:gd name="connsiteX0-55" fmla="*/ 0 w 2004374"/>
                      <a:gd name="connsiteY0-56" fmla="*/ 148384 h 3925171"/>
                      <a:gd name="connsiteX1-57" fmla="*/ 148384 w 2004374"/>
                      <a:gd name="connsiteY1-58" fmla="*/ 0 h 3925171"/>
                      <a:gd name="connsiteX2-59" fmla="*/ 1855990 w 2004374"/>
                      <a:gd name="connsiteY2-60" fmla="*/ 0 h 3925171"/>
                      <a:gd name="connsiteX3-61" fmla="*/ 2004374 w 2004374"/>
                      <a:gd name="connsiteY3-62" fmla="*/ 148384 h 3925171"/>
                      <a:gd name="connsiteX4-63" fmla="*/ 1873745 w 2004374"/>
                      <a:gd name="connsiteY4-64" fmla="*/ 3842102 h 3925171"/>
                      <a:gd name="connsiteX5-65" fmla="*/ 1518533 w 2004374"/>
                      <a:gd name="connsiteY5-66" fmla="*/ 3925171 h 3925171"/>
                      <a:gd name="connsiteX6-67" fmla="*/ 562041 w 2004374"/>
                      <a:gd name="connsiteY6-68" fmla="*/ 3914286 h 3925171"/>
                      <a:gd name="connsiteX7-69" fmla="*/ 141514 w 2004374"/>
                      <a:gd name="connsiteY7-70" fmla="*/ 3798559 h 3925171"/>
                      <a:gd name="connsiteX8-71" fmla="*/ 0 w 2004374"/>
                      <a:gd name="connsiteY8-72" fmla="*/ 148384 h 3925171"/>
                      <a:gd name="connsiteX0-73" fmla="*/ 0 w 2004374"/>
                      <a:gd name="connsiteY0-74" fmla="*/ 148384 h 3925171"/>
                      <a:gd name="connsiteX1-75" fmla="*/ 148384 w 2004374"/>
                      <a:gd name="connsiteY1-76" fmla="*/ 0 h 3925171"/>
                      <a:gd name="connsiteX2-77" fmla="*/ 1855990 w 2004374"/>
                      <a:gd name="connsiteY2-78" fmla="*/ 0 h 3925171"/>
                      <a:gd name="connsiteX3-79" fmla="*/ 2004374 w 2004374"/>
                      <a:gd name="connsiteY3-80" fmla="*/ 148384 h 3925171"/>
                      <a:gd name="connsiteX4-81" fmla="*/ 1873745 w 2004374"/>
                      <a:gd name="connsiteY4-82" fmla="*/ 3842102 h 3925171"/>
                      <a:gd name="connsiteX5-83" fmla="*/ 1518533 w 2004374"/>
                      <a:gd name="connsiteY5-84" fmla="*/ 3925171 h 3925171"/>
                      <a:gd name="connsiteX6-85" fmla="*/ 562041 w 2004374"/>
                      <a:gd name="connsiteY6-86" fmla="*/ 3914286 h 3925171"/>
                      <a:gd name="connsiteX7-87" fmla="*/ 108857 w 2004374"/>
                      <a:gd name="connsiteY7-88" fmla="*/ 3787673 h 3925171"/>
                      <a:gd name="connsiteX8-89" fmla="*/ 0 w 2004374"/>
                      <a:gd name="connsiteY8-90" fmla="*/ 148384 h 3925171"/>
                      <a:gd name="connsiteX0-91" fmla="*/ 0 w 2004374"/>
                      <a:gd name="connsiteY0-92" fmla="*/ 148384 h 3925172"/>
                      <a:gd name="connsiteX1-93" fmla="*/ 148384 w 2004374"/>
                      <a:gd name="connsiteY1-94" fmla="*/ 0 h 3925172"/>
                      <a:gd name="connsiteX2-95" fmla="*/ 1855990 w 2004374"/>
                      <a:gd name="connsiteY2-96" fmla="*/ 0 h 3925172"/>
                      <a:gd name="connsiteX3-97" fmla="*/ 2004374 w 2004374"/>
                      <a:gd name="connsiteY3-98" fmla="*/ 148384 h 3925172"/>
                      <a:gd name="connsiteX4-99" fmla="*/ 1873745 w 2004374"/>
                      <a:gd name="connsiteY4-100" fmla="*/ 3842102 h 3925172"/>
                      <a:gd name="connsiteX5-101" fmla="*/ 1518533 w 2004374"/>
                      <a:gd name="connsiteY5-102" fmla="*/ 3925171 h 3925172"/>
                      <a:gd name="connsiteX6-103" fmla="*/ 790641 w 2004374"/>
                      <a:gd name="connsiteY6-104" fmla="*/ 3925172 h 3925172"/>
                      <a:gd name="connsiteX7-105" fmla="*/ 108857 w 2004374"/>
                      <a:gd name="connsiteY7-106" fmla="*/ 3787673 h 3925172"/>
                      <a:gd name="connsiteX8-107" fmla="*/ 0 w 2004374"/>
                      <a:gd name="connsiteY8-108" fmla="*/ 148384 h 3925172"/>
                      <a:gd name="connsiteX0-109" fmla="*/ 0 w 2004374"/>
                      <a:gd name="connsiteY0-110" fmla="*/ 148384 h 3925172"/>
                      <a:gd name="connsiteX1-111" fmla="*/ 148384 w 2004374"/>
                      <a:gd name="connsiteY1-112" fmla="*/ 0 h 3925172"/>
                      <a:gd name="connsiteX2-113" fmla="*/ 1855990 w 2004374"/>
                      <a:gd name="connsiteY2-114" fmla="*/ 0 h 3925172"/>
                      <a:gd name="connsiteX3-115" fmla="*/ 2004374 w 2004374"/>
                      <a:gd name="connsiteY3-116" fmla="*/ 148384 h 3925172"/>
                      <a:gd name="connsiteX4-117" fmla="*/ 1873745 w 2004374"/>
                      <a:gd name="connsiteY4-118" fmla="*/ 3842102 h 3925172"/>
                      <a:gd name="connsiteX5-119" fmla="*/ 1518533 w 2004374"/>
                      <a:gd name="connsiteY5-120" fmla="*/ 3925171 h 3925172"/>
                      <a:gd name="connsiteX6-121" fmla="*/ 790641 w 2004374"/>
                      <a:gd name="connsiteY6-122" fmla="*/ 3925172 h 3925172"/>
                      <a:gd name="connsiteX7-123" fmla="*/ 250371 w 2004374"/>
                      <a:gd name="connsiteY7-124" fmla="*/ 3831216 h 3925172"/>
                      <a:gd name="connsiteX8-125" fmla="*/ 0 w 2004374"/>
                      <a:gd name="connsiteY8-126" fmla="*/ 148384 h 3925172"/>
                      <a:gd name="connsiteX0-127" fmla="*/ 0 w 2004374"/>
                      <a:gd name="connsiteY0-128" fmla="*/ 148384 h 3925533"/>
                      <a:gd name="connsiteX1-129" fmla="*/ 148384 w 2004374"/>
                      <a:gd name="connsiteY1-130" fmla="*/ 0 h 3925533"/>
                      <a:gd name="connsiteX2-131" fmla="*/ 1855990 w 2004374"/>
                      <a:gd name="connsiteY2-132" fmla="*/ 0 h 3925533"/>
                      <a:gd name="connsiteX3-133" fmla="*/ 2004374 w 2004374"/>
                      <a:gd name="connsiteY3-134" fmla="*/ 148384 h 3925533"/>
                      <a:gd name="connsiteX4-135" fmla="*/ 1873745 w 2004374"/>
                      <a:gd name="connsiteY4-136" fmla="*/ 3842102 h 3925533"/>
                      <a:gd name="connsiteX5-137" fmla="*/ 1518533 w 2004374"/>
                      <a:gd name="connsiteY5-138" fmla="*/ 3925171 h 3925533"/>
                      <a:gd name="connsiteX6-139" fmla="*/ 790641 w 2004374"/>
                      <a:gd name="connsiteY6-140" fmla="*/ 3925172 h 3925533"/>
                      <a:gd name="connsiteX7-141" fmla="*/ 326571 w 2004374"/>
                      <a:gd name="connsiteY7-142" fmla="*/ 3852987 h 3925533"/>
                      <a:gd name="connsiteX8-143" fmla="*/ 0 w 2004374"/>
                      <a:gd name="connsiteY8-144" fmla="*/ 148384 h 3925533"/>
                      <a:gd name="connsiteX0-145" fmla="*/ 0 w 2004374"/>
                      <a:gd name="connsiteY0-146" fmla="*/ 148384 h 3936058"/>
                      <a:gd name="connsiteX1-147" fmla="*/ 148384 w 2004374"/>
                      <a:gd name="connsiteY1-148" fmla="*/ 0 h 3936058"/>
                      <a:gd name="connsiteX2-149" fmla="*/ 1855990 w 2004374"/>
                      <a:gd name="connsiteY2-150" fmla="*/ 0 h 3936058"/>
                      <a:gd name="connsiteX3-151" fmla="*/ 2004374 w 2004374"/>
                      <a:gd name="connsiteY3-152" fmla="*/ 148384 h 3936058"/>
                      <a:gd name="connsiteX4-153" fmla="*/ 1873745 w 2004374"/>
                      <a:gd name="connsiteY4-154" fmla="*/ 3842102 h 3936058"/>
                      <a:gd name="connsiteX5-155" fmla="*/ 1518533 w 2004374"/>
                      <a:gd name="connsiteY5-156" fmla="*/ 3925171 h 3936058"/>
                      <a:gd name="connsiteX6-157" fmla="*/ 714441 w 2004374"/>
                      <a:gd name="connsiteY6-158" fmla="*/ 3936058 h 3936058"/>
                      <a:gd name="connsiteX7-159" fmla="*/ 326571 w 2004374"/>
                      <a:gd name="connsiteY7-160" fmla="*/ 3852987 h 3936058"/>
                      <a:gd name="connsiteX8-161" fmla="*/ 0 w 2004374"/>
                      <a:gd name="connsiteY8-162" fmla="*/ 148384 h 393605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04374" h="3936058">
                        <a:moveTo>
                          <a:pt x="0" y="148384"/>
                        </a:moveTo>
                        <a:cubicBezTo>
                          <a:pt x="0" y="66434"/>
                          <a:pt x="66434" y="0"/>
                          <a:pt x="148384" y="0"/>
                        </a:cubicBezTo>
                        <a:lnTo>
                          <a:pt x="1855990" y="0"/>
                        </a:lnTo>
                        <a:cubicBezTo>
                          <a:pt x="1937940" y="0"/>
                          <a:pt x="2004374" y="66434"/>
                          <a:pt x="2004374" y="148384"/>
                        </a:cubicBezTo>
                        <a:lnTo>
                          <a:pt x="1873745" y="3842102"/>
                        </a:lnTo>
                        <a:cubicBezTo>
                          <a:pt x="1873745" y="3924052"/>
                          <a:pt x="1600483" y="3925171"/>
                          <a:pt x="1518533" y="3925171"/>
                        </a:cubicBezTo>
                        <a:lnTo>
                          <a:pt x="714441" y="3936058"/>
                        </a:lnTo>
                        <a:cubicBezTo>
                          <a:pt x="632491" y="3936058"/>
                          <a:pt x="326571" y="3934937"/>
                          <a:pt x="326571" y="3852987"/>
                        </a:cubicBezTo>
                        <a:lnTo>
                          <a:pt x="0" y="148384"/>
                        </a:lnTo>
                        <a:close/>
                      </a:path>
                    </a:pathLst>
                  </a:custGeom>
                  <a:solidFill>
                    <a:srgbClr val="E4E4E4"/>
                  </a:solidFill>
                  <a:ln w="19050">
                    <a:gradFill flip="none" rotWithShape="1">
                      <a:gsLst>
                        <a:gs pos="0">
                          <a:srgbClr val="FDFDFD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>
                    <a:outerShdw dist="101600" sx="1000" sy="1000" algn="tl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71" name="CuadroTexto 19">
                    <a:hlinkClick r:id="rId16"/>
                    <a:extLst>
                      <a:ext uri="{FF2B5EF4-FFF2-40B4-BE49-F238E27FC236}">
                        <a16:creationId xmlns:a16="http://schemas.microsoft.com/office/drawing/2014/main" id="{EF653D18-F1EF-A5C5-2D4E-5EA9D15EE7F8}"/>
                      </a:ext>
                    </a:extLst>
                  </p:cNvPr>
                  <p:cNvSpPr txBox="1"/>
                  <p:nvPr/>
                </p:nvSpPr>
                <p:spPr>
                  <a:xfrm>
                    <a:off x="982072" y="3307063"/>
                    <a:ext cx="1534095" cy="442633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defPPr>
                      <a:defRPr lang="en-US"/>
                    </a:defPPr>
                    <a:lvl1pPr indent="0" algn="ctr" defTabSz="915035">
                      <a:defRPr sz="1350" kern="0">
                        <a:solidFill>
                          <a:schemeClr val="bg1">
                            <a:lumMod val="50000"/>
                          </a:schemeClr>
                        </a:solidFill>
                        <a:latin typeface="Arial Narrow" panose="020B0606020202030204" pitchFamily="34" charset="0"/>
                        <a:cs typeface="Arial" panose="020B0604020202020204" pitchFamily="34" charset="0"/>
                      </a:defRPr>
                    </a:lvl1pPr>
                    <a:lvl2pPr indent="0">
                      <a:defRPr sz="1100">
                        <a:solidFill>
                          <a:schemeClr val="dk1"/>
                        </a:solidFill>
                      </a:defRPr>
                    </a:lvl2pPr>
                    <a:lvl3pPr indent="0">
                      <a:defRPr sz="1100">
                        <a:solidFill>
                          <a:schemeClr val="dk1"/>
                        </a:solidFill>
                      </a:defRPr>
                    </a:lvl3pPr>
                    <a:lvl4pPr indent="0">
                      <a:defRPr sz="1100">
                        <a:solidFill>
                          <a:schemeClr val="dk1"/>
                        </a:solidFill>
                      </a:defRPr>
                    </a:lvl4pPr>
                    <a:lvl5pPr indent="0">
                      <a:defRPr sz="1100">
                        <a:solidFill>
                          <a:schemeClr val="dk1"/>
                        </a:solidFill>
                      </a:defRPr>
                    </a:lvl5pPr>
                    <a:lvl6pPr indent="0">
                      <a:defRPr sz="1100">
                        <a:solidFill>
                          <a:schemeClr val="dk1"/>
                        </a:solidFill>
                      </a:defRPr>
                    </a:lvl6pPr>
                    <a:lvl7pPr indent="0">
                      <a:defRPr sz="1100">
                        <a:solidFill>
                          <a:schemeClr val="dk1"/>
                        </a:solidFill>
                      </a:defRPr>
                    </a:lvl7pPr>
                    <a:lvl8pPr indent="0">
                      <a:defRPr sz="1100">
                        <a:solidFill>
                          <a:schemeClr val="dk1"/>
                        </a:solidFill>
                      </a:defRPr>
                    </a:lvl8pPr>
                    <a:lvl9pPr indent="0">
                      <a:defRPr sz="1100">
                        <a:solidFill>
                          <a:schemeClr val="dk1"/>
                        </a:solidFill>
                      </a:defRPr>
                    </a:lvl9pPr>
                  </a:lstStyle>
                  <a:p>
                    <a:r>
                      <a:rPr lang="es-PE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rPr>
                      <a:t>Estado emocional</a:t>
                    </a:r>
                  </a:p>
                </p:txBody>
              </p:sp>
              <p:sp>
                <p:nvSpPr>
                  <p:cNvPr id="72" name="CuadroTexto 16">
                    <a:hlinkClick r:id="rId17"/>
                    <a:extLst>
                      <a:ext uri="{FF2B5EF4-FFF2-40B4-BE49-F238E27FC236}">
                        <a16:creationId xmlns:a16="http://schemas.microsoft.com/office/drawing/2014/main" id="{CF63ABC2-3222-D4F0-CB33-47583CF287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733" y="4797159"/>
                    <a:ext cx="1276773" cy="530851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defPPr>
                      <a:defRPr lang="en-US"/>
                    </a:defPPr>
                    <a:lvl1pPr indent="0" algn="ctr" defTabSz="915035">
                      <a:defRPr sz="1350" kern="0">
                        <a:solidFill>
                          <a:schemeClr val="bg1">
                            <a:lumMod val="50000"/>
                          </a:schemeClr>
                        </a:solidFill>
                        <a:latin typeface="Arial Narrow" panose="020B0606020202030204" pitchFamily="34" charset="0"/>
                        <a:cs typeface="Arial" panose="020B0604020202020204" pitchFamily="34" charset="0"/>
                      </a:defRPr>
                    </a:lvl1pPr>
                    <a:lvl2pPr indent="0">
                      <a:defRPr sz="1100">
                        <a:solidFill>
                          <a:schemeClr val="dk1"/>
                        </a:solidFill>
                      </a:defRPr>
                    </a:lvl2pPr>
                    <a:lvl3pPr indent="0">
                      <a:defRPr sz="1100">
                        <a:solidFill>
                          <a:schemeClr val="dk1"/>
                        </a:solidFill>
                      </a:defRPr>
                    </a:lvl3pPr>
                    <a:lvl4pPr indent="0">
                      <a:defRPr sz="1100">
                        <a:solidFill>
                          <a:schemeClr val="dk1"/>
                        </a:solidFill>
                      </a:defRPr>
                    </a:lvl4pPr>
                    <a:lvl5pPr indent="0">
                      <a:defRPr sz="1100">
                        <a:solidFill>
                          <a:schemeClr val="dk1"/>
                        </a:solidFill>
                      </a:defRPr>
                    </a:lvl5pPr>
                    <a:lvl6pPr indent="0">
                      <a:defRPr sz="1100">
                        <a:solidFill>
                          <a:schemeClr val="dk1"/>
                        </a:solidFill>
                      </a:defRPr>
                    </a:lvl6pPr>
                    <a:lvl7pPr indent="0">
                      <a:defRPr sz="1100">
                        <a:solidFill>
                          <a:schemeClr val="dk1"/>
                        </a:solidFill>
                      </a:defRPr>
                    </a:lvl7pPr>
                    <a:lvl8pPr indent="0">
                      <a:defRPr sz="1100">
                        <a:solidFill>
                          <a:schemeClr val="dk1"/>
                        </a:solidFill>
                      </a:defRPr>
                    </a:lvl8pPr>
                    <a:lvl9pPr indent="0">
                      <a:defRPr sz="1100">
                        <a:solidFill>
                          <a:schemeClr val="dk1"/>
                        </a:solidFill>
                      </a:defRPr>
                    </a:lvl9pPr>
                  </a:lstStyle>
                  <a:p>
                    <a:r>
                      <a:rPr lang="es-PE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rPr>
                      <a:t>Sin violencia contra la mujer</a:t>
                    </a:r>
                  </a:p>
                </p:txBody>
              </p:sp>
              <p:sp>
                <p:nvSpPr>
                  <p:cNvPr id="73" name="CuadroTexto 20">
                    <a:hlinkClick r:id="rId15"/>
                    <a:extLst>
                      <a:ext uri="{FF2B5EF4-FFF2-40B4-BE49-F238E27FC236}">
                        <a16:creationId xmlns:a16="http://schemas.microsoft.com/office/drawing/2014/main" id="{A8A74516-DCF2-BD80-8B69-D991AD685E4C}"/>
                      </a:ext>
                    </a:extLst>
                  </p:cNvPr>
                  <p:cNvSpPr txBox="1"/>
                  <p:nvPr/>
                </p:nvSpPr>
                <p:spPr>
                  <a:xfrm>
                    <a:off x="982072" y="3726856"/>
                    <a:ext cx="1534095" cy="362255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defPPr>
                      <a:defRPr lang="en-US"/>
                    </a:defPPr>
                    <a:lvl1pPr indent="0" algn="ctr" defTabSz="915035">
                      <a:defRPr sz="1350" kern="0">
                        <a:solidFill>
                          <a:schemeClr val="bg1">
                            <a:lumMod val="50000"/>
                          </a:schemeClr>
                        </a:solidFill>
                        <a:latin typeface="Arial Narrow" panose="020B0606020202030204" pitchFamily="34" charset="0"/>
                        <a:cs typeface="Arial" panose="020B0604020202020204" pitchFamily="34" charset="0"/>
                      </a:defRPr>
                    </a:lvl1pPr>
                    <a:lvl2pPr indent="0">
                      <a:defRPr sz="1100">
                        <a:solidFill>
                          <a:schemeClr val="dk1"/>
                        </a:solidFill>
                      </a:defRPr>
                    </a:lvl2pPr>
                    <a:lvl3pPr indent="0">
                      <a:defRPr sz="1100">
                        <a:solidFill>
                          <a:schemeClr val="dk1"/>
                        </a:solidFill>
                      </a:defRPr>
                    </a:lvl3pPr>
                    <a:lvl4pPr indent="0">
                      <a:defRPr sz="1100">
                        <a:solidFill>
                          <a:schemeClr val="dk1"/>
                        </a:solidFill>
                      </a:defRPr>
                    </a:lvl4pPr>
                    <a:lvl5pPr indent="0">
                      <a:defRPr sz="1100">
                        <a:solidFill>
                          <a:schemeClr val="dk1"/>
                        </a:solidFill>
                      </a:defRPr>
                    </a:lvl5pPr>
                    <a:lvl6pPr indent="0">
                      <a:defRPr sz="1100">
                        <a:solidFill>
                          <a:schemeClr val="dk1"/>
                        </a:solidFill>
                      </a:defRPr>
                    </a:lvl6pPr>
                    <a:lvl7pPr indent="0">
                      <a:defRPr sz="1100">
                        <a:solidFill>
                          <a:schemeClr val="dk1"/>
                        </a:solidFill>
                      </a:defRPr>
                    </a:lvl7pPr>
                    <a:lvl8pPr indent="0">
                      <a:defRPr sz="1100">
                        <a:solidFill>
                          <a:schemeClr val="dk1"/>
                        </a:solidFill>
                      </a:defRPr>
                    </a:lvl8pPr>
                    <a:lvl9pPr indent="0">
                      <a:defRPr sz="1100">
                        <a:solidFill>
                          <a:schemeClr val="dk1"/>
                        </a:solidFill>
                      </a:defRPr>
                    </a:lvl9pPr>
                  </a:lstStyle>
                  <a:p>
                    <a:r>
                      <a:rPr lang="es-PE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rPr>
                      <a:t>Estilo de vida</a:t>
                    </a:r>
                  </a:p>
                </p:txBody>
              </p:sp>
              <p:sp>
                <p:nvSpPr>
                  <p:cNvPr id="74" name="CuadroTexto 21">
                    <a:hlinkClick r:id="rId18"/>
                    <a:extLst>
                      <a:ext uri="{FF2B5EF4-FFF2-40B4-BE49-F238E27FC236}">
                        <a16:creationId xmlns:a16="http://schemas.microsoft.com/office/drawing/2014/main" id="{189DF127-A54C-F09D-727D-42C0A3FE9E59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77" y="4210200"/>
                    <a:ext cx="1534095" cy="475581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defPPr>
                      <a:defRPr lang="en-US"/>
                    </a:defPPr>
                    <a:lvl1pPr indent="0" algn="ctr" defTabSz="915035">
                      <a:defRPr sz="1350" kern="0">
                        <a:solidFill>
                          <a:schemeClr val="bg1">
                            <a:lumMod val="50000"/>
                          </a:schemeClr>
                        </a:solidFill>
                        <a:latin typeface="Arial Narrow" panose="020B0606020202030204" pitchFamily="34" charset="0"/>
                        <a:cs typeface="Arial" panose="020B0604020202020204" pitchFamily="34" charset="0"/>
                      </a:defRPr>
                    </a:lvl1pPr>
                    <a:lvl2pPr indent="0">
                      <a:defRPr sz="1100">
                        <a:solidFill>
                          <a:schemeClr val="dk1"/>
                        </a:solidFill>
                      </a:defRPr>
                    </a:lvl2pPr>
                    <a:lvl3pPr indent="0">
                      <a:defRPr sz="1100">
                        <a:solidFill>
                          <a:schemeClr val="dk1"/>
                        </a:solidFill>
                      </a:defRPr>
                    </a:lvl3pPr>
                    <a:lvl4pPr indent="0">
                      <a:defRPr sz="1100">
                        <a:solidFill>
                          <a:schemeClr val="dk1"/>
                        </a:solidFill>
                      </a:defRPr>
                    </a:lvl4pPr>
                    <a:lvl5pPr indent="0">
                      <a:defRPr sz="1100">
                        <a:solidFill>
                          <a:schemeClr val="dk1"/>
                        </a:solidFill>
                      </a:defRPr>
                    </a:lvl5pPr>
                    <a:lvl6pPr indent="0">
                      <a:defRPr sz="1100">
                        <a:solidFill>
                          <a:schemeClr val="dk1"/>
                        </a:solidFill>
                      </a:defRPr>
                    </a:lvl6pPr>
                    <a:lvl7pPr indent="0">
                      <a:defRPr sz="1100">
                        <a:solidFill>
                          <a:schemeClr val="dk1"/>
                        </a:solidFill>
                      </a:defRPr>
                    </a:lvl7pPr>
                    <a:lvl8pPr indent="0">
                      <a:defRPr sz="1100">
                        <a:solidFill>
                          <a:schemeClr val="dk1"/>
                        </a:solidFill>
                      </a:defRPr>
                    </a:lvl8pPr>
                    <a:lvl9pPr indent="0">
                      <a:defRPr sz="1100">
                        <a:solidFill>
                          <a:schemeClr val="dk1"/>
                        </a:solidFill>
                      </a:defRPr>
                    </a:lvl9pPr>
                  </a:lstStyle>
                  <a:p>
                    <a:r>
                      <a:rPr lang="es-PE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rPr>
                      <a:t> Adecuado</a:t>
                    </a:r>
                  </a:p>
                  <a:p>
                    <a:r>
                      <a:rPr lang="es-PE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rPr>
                      <a:t>estado de salud/ nutricional</a:t>
                    </a:r>
                  </a:p>
                </p:txBody>
              </p:sp>
              <p:sp>
                <p:nvSpPr>
                  <p:cNvPr id="75" name="CuadroTexto 78">
                    <a:hlinkClick r:id="rId19"/>
                    <a:extLst>
                      <a:ext uri="{FF2B5EF4-FFF2-40B4-BE49-F238E27FC236}">
                        <a16:creationId xmlns:a16="http://schemas.microsoft.com/office/drawing/2014/main" id="{0E25CC17-EE72-D218-3693-03483C960472}"/>
                      </a:ext>
                    </a:extLst>
                  </p:cNvPr>
                  <p:cNvSpPr txBox="1"/>
                  <p:nvPr/>
                </p:nvSpPr>
                <p:spPr>
                  <a:xfrm>
                    <a:off x="1208949" y="2742427"/>
                    <a:ext cx="1196912" cy="499349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defPPr>
                      <a:defRPr lang="en-US"/>
                    </a:defPPr>
                    <a:lvl1pPr algn="ctr" defTabSz="915035">
                      <a:defRPr sz="1400" b="1" ker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 Narrow" panose="020B0606020202030204" pitchFamily="34" charset="0"/>
                        <a:cs typeface="Arial" panose="020B0604020202020204" pitchFamily="34" charset="0"/>
                      </a:defRPr>
                    </a:lvl1pPr>
                    <a:lvl2pPr indent="0">
                      <a:defRPr sz="1100">
                        <a:solidFill>
                          <a:schemeClr val="dk1"/>
                        </a:solidFill>
                      </a:defRPr>
                    </a:lvl2pPr>
                    <a:lvl3pPr indent="0">
                      <a:defRPr sz="1100">
                        <a:solidFill>
                          <a:schemeClr val="dk1"/>
                        </a:solidFill>
                      </a:defRPr>
                    </a:lvl3pPr>
                    <a:lvl4pPr indent="0">
                      <a:defRPr sz="1100">
                        <a:solidFill>
                          <a:schemeClr val="dk1"/>
                        </a:solidFill>
                      </a:defRPr>
                    </a:lvl4pPr>
                    <a:lvl5pPr indent="0">
                      <a:defRPr sz="1100">
                        <a:solidFill>
                          <a:schemeClr val="dk1"/>
                        </a:solidFill>
                      </a:defRPr>
                    </a:lvl5pPr>
                    <a:lvl6pPr indent="0">
                      <a:defRPr sz="1100">
                        <a:solidFill>
                          <a:schemeClr val="dk1"/>
                        </a:solidFill>
                      </a:defRPr>
                    </a:lvl6pPr>
                    <a:lvl7pPr indent="0">
                      <a:defRPr sz="1100">
                        <a:solidFill>
                          <a:schemeClr val="dk1"/>
                        </a:solidFill>
                      </a:defRPr>
                    </a:lvl7pPr>
                    <a:lvl8pPr indent="0">
                      <a:defRPr sz="1100">
                        <a:solidFill>
                          <a:schemeClr val="dk1"/>
                        </a:solidFill>
                      </a:defRPr>
                    </a:lvl8pPr>
                    <a:lvl9pPr indent="0">
                      <a:defRPr sz="1100">
                        <a:solidFill>
                          <a:schemeClr val="dk1"/>
                        </a:solidFill>
                      </a:defRPr>
                    </a:lvl9pPr>
                  </a:lstStyle>
                  <a:p>
                    <a:pPr algn="l"/>
                    <a:r>
                      <a:rPr lang="es-PE" sz="1100" dirty="0">
                        <a:latin typeface="+mj-lt"/>
                      </a:rPr>
                      <a:t>Prevención Embarazo Adolescente</a:t>
                    </a:r>
                  </a:p>
                </p:txBody>
              </p:sp>
              <p:sp>
                <p:nvSpPr>
                  <p:cNvPr id="76" name="CuadroTexto 19">
                    <a:hlinkClick r:id="rId16"/>
                    <a:extLst>
                      <a:ext uri="{FF2B5EF4-FFF2-40B4-BE49-F238E27FC236}">
                        <a16:creationId xmlns:a16="http://schemas.microsoft.com/office/drawing/2014/main" id="{BA3F07A3-03C4-299F-F539-88BE3E5BEDC0}"/>
                      </a:ext>
                    </a:extLst>
                  </p:cNvPr>
                  <p:cNvSpPr txBox="1"/>
                  <p:nvPr/>
                </p:nvSpPr>
                <p:spPr>
                  <a:xfrm>
                    <a:off x="1215553" y="2171478"/>
                    <a:ext cx="1115455" cy="442633"/>
                  </a:xfrm>
                  <a:prstGeom prst="rect">
                    <a:avLst/>
                  </a:prstGeom>
                  <a:noFill/>
                  <a:ln w="285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5035">
                      <a:defRPr/>
                    </a:pPr>
                    <a:r>
                      <a:rPr lang="es-PE" sz="1200" b="1" kern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rPr>
                      <a:t>Embarazo Saludable</a:t>
                    </a:r>
                  </a:p>
                </p:txBody>
              </p:sp>
            </p:grpSp>
            <p:cxnSp>
              <p:nvCxnSpPr>
                <p:cNvPr id="49" name="Conector: angular 48">
                  <a:extLst>
                    <a:ext uri="{FF2B5EF4-FFF2-40B4-BE49-F238E27FC236}">
                      <a16:creationId xmlns:a16="http://schemas.microsoft.com/office/drawing/2014/main" id="{5B69EE95-98A2-4283-3CBB-D63456415DDB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1633091" y="4009303"/>
                  <a:ext cx="2906800" cy="182063"/>
                </a:xfrm>
                <a:prstGeom prst="bentConnector3">
                  <a:avLst>
                    <a:gd name="adj1" fmla="val 99837"/>
                  </a:avLst>
                </a:prstGeom>
                <a:ln w="38100"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" name="Grupo 49">
                  <a:extLst>
                    <a:ext uri="{FF2B5EF4-FFF2-40B4-BE49-F238E27FC236}">
                      <a16:creationId xmlns:a16="http://schemas.microsoft.com/office/drawing/2014/main" id="{DE48DA99-7323-BED3-4579-A4BA7359EC5E}"/>
                    </a:ext>
                  </a:extLst>
                </p:cNvPr>
                <p:cNvGrpSpPr/>
                <p:nvPr/>
              </p:nvGrpSpPr>
              <p:grpSpPr>
                <a:xfrm>
                  <a:off x="350941" y="4973256"/>
                  <a:ext cx="5736431" cy="580479"/>
                  <a:chOff x="350941" y="4973256"/>
                  <a:chExt cx="5736431" cy="580479"/>
                </a:xfrm>
              </p:grpSpPr>
              <p:cxnSp>
                <p:nvCxnSpPr>
                  <p:cNvPr id="67" name="Conector: angular 66">
                    <a:extLst>
                      <a:ext uri="{FF2B5EF4-FFF2-40B4-BE49-F238E27FC236}">
                        <a16:creationId xmlns:a16="http://schemas.microsoft.com/office/drawing/2014/main" id="{BE508C26-4A43-D108-476D-45504C798A04}"/>
                      </a:ext>
                    </a:extLst>
                  </p:cNvPr>
                  <p:cNvCxnSpPr>
                    <a:stCxn id="58" idx="1"/>
                  </p:cNvCxnSpPr>
                  <p:nvPr/>
                </p:nvCxnSpPr>
                <p:spPr>
                  <a:xfrm rot="16200000" flipH="1">
                    <a:off x="1395272" y="3928924"/>
                    <a:ext cx="555853" cy="2644518"/>
                  </a:xfrm>
                  <a:prstGeom prst="bentConnector2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ector: angular 67">
                    <a:extLst>
                      <a:ext uri="{FF2B5EF4-FFF2-40B4-BE49-F238E27FC236}">
                        <a16:creationId xmlns:a16="http://schemas.microsoft.com/office/drawing/2014/main" id="{C8982271-5489-8266-A084-F734BC809A56}"/>
                      </a:ext>
                    </a:extLst>
                  </p:cNvPr>
                  <p:cNvCxnSpPr>
                    <a:endCxn id="103" idx="1"/>
                  </p:cNvCxnSpPr>
                  <p:nvPr/>
                </p:nvCxnSpPr>
                <p:spPr>
                  <a:xfrm rot="5400000" flipH="1" flipV="1">
                    <a:off x="5725682" y="5192045"/>
                    <a:ext cx="396632" cy="326748"/>
                  </a:xfrm>
                  <a:prstGeom prst="bentConnector2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ector recto 68">
                    <a:extLst>
                      <a:ext uri="{FF2B5EF4-FFF2-40B4-BE49-F238E27FC236}">
                        <a16:creationId xmlns:a16="http://schemas.microsoft.com/office/drawing/2014/main" id="{FC465475-5A9B-3A4E-0BBF-3DF8F4BA99E3}"/>
                      </a:ext>
                    </a:extLst>
                  </p:cNvPr>
                  <p:cNvCxnSpPr/>
                  <p:nvPr/>
                </p:nvCxnSpPr>
                <p:spPr>
                  <a:xfrm>
                    <a:off x="2995458" y="5529110"/>
                    <a:ext cx="2765168" cy="24624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Conector recto de flecha 50">
                  <a:extLst>
                    <a:ext uri="{FF2B5EF4-FFF2-40B4-BE49-F238E27FC236}">
                      <a16:creationId xmlns:a16="http://schemas.microsoft.com/office/drawing/2014/main" id="{2A277FE9-C61D-2E38-4336-BBA6246FE2EC}"/>
                    </a:ext>
                  </a:extLst>
                </p:cNvPr>
                <p:cNvCxnSpPr/>
                <p:nvPr/>
              </p:nvCxnSpPr>
              <p:spPr>
                <a:xfrm>
                  <a:off x="524718" y="2425608"/>
                  <a:ext cx="689986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upo 51">
                  <a:extLst>
                    <a:ext uri="{FF2B5EF4-FFF2-40B4-BE49-F238E27FC236}">
                      <a16:creationId xmlns:a16="http://schemas.microsoft.com/office/drawing/2014/main" id="{ACB8330A-729B-A9B1-07E1-76770C6238E1}"/>
                    </a:ext>
                  </a:extLst>
                </p:cNvPr>
                <p:cNvGrpSpPr/>
                <p:nvPr/>
              </p:nvGrpSpPr>
              <p:grpSpPr>
                <a:xfrm>
                  <a:off x="600873" y="1751698"/>
                  <a:ext cx="2240076" cy="366236"/>
                  <a:chOff x="600873" y="1751698"/>
                  <a:chExt cx="2240076" cy="366236"/>
                </a:xfrm>
              </p:grpSpPr>
              <p:sp>
                <p:nvSpPr>
                  <p:cNvPr id="65" name="箭头: V 形 16">
                    <a:extLst>
                      <a:ext uri="{FF2B5EF4-FFF2-40B4-BE49-F238E27FC236}">
                        <a16:creationId xmlns:a16="http://schemas.microsoft.com/office/drawing/2014/main" id="{A9E22A81-0459-9B9F-50B0-2E2020A6AC2C}"/>
                      </a:ext>
                    </a:extLst>
                  </p:cNvPr>
                  <p:cNvSpPr/>
                  <p:nvPr/>
                </p:nvSpPr>
                <p:spPr>
                  <a:xfrm>
                    <a:off x="600873" y="1751698"/>
                    <a:ext cx="2240076" cy="366236"/>
                  </a:xfrm>
                  <a:prstGeom prst="chevron">
                    <a:avLst>
                      <a:gd name="adj" fmla="val 42653"/>
                    </a:avLst>
                  </a:prstGeom>
                  <a:solidFill>
                    <a:srgbClr val="04AC9A"/>
                  </a:solidFill>
                  <a:ln w="19050">
                    <a:noFill/>
                  </a:ln>
                  <a:effectLst>
                    <a:outerShdw dist="101600" sx="1000" sy="1000" algn="tl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04AC9A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66" name="CuadroTexto 65">
                    <a:extLst>
                      <a:ext uri="{FF2B5EF4-FFF2-40B4-BE49-F238E27FC236}">
                        <a16:creationId xmlns:a16="http://schemas.microsoft.com/office/drawing/2014/main" id="{BCE92746-6BD9-5AED-8BFC-39C2A691FB71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93" y="1778346"/>
                    <a:ext cx="1977708" cy="295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PE" sz="1200" b="1" dirty="0">
                        <a:solidFill>
                          <a:schemeClr val="bg1"/>
                        </a:solidFill>
                        <a:latin typeface="Aptos Display" panose="020B0004020202020204" pitchFamily="34" charset="0"/>
                      </a:rPr>
                      <a:t>Característica gestante</a:t>
                    </a:r>
                  </a:p>
                </p:txBody>
              </p:sp>
            </p:grpSp>
            <p:grpSp>
              <p:nvGrpSpPr>
                <p:cNvPr id="53" name="Grupo 52">
                  <a:extLst>
                    <a:ext uri="{FF2B5EF4-FFF2-40B4-BE49-F238E27FC236}">
                      <a16:creationId xmlns:a16="http://schemas.microsoft.com/office/drawing/2014/main" id="{34FCBD38-EA05-0F9F-E59F-42FE2E50A252}"/>
                    </a:ext>
                  </a:extLst>
                </p:cNvPr>
                <p:cNvGrpSpPr/>
                <p:nvPr/>
              </p:nvGrpSpPr>
              <p:grpSpPr>
                <a:xfrm>
                  <a:off x="3169341" y="1534898"/>
                  <a:ext cx="2282192" cy="366236"/>
                  <a:chOff x="3169341" y="1534898"/>
                  <a:chExt cx="2282192" cy="366236"/>
                </a:xfrm>
              </p:grpSpPr>
              <p:sp>
                <p:nvSpPr>
                  <p:cNvPr id="63" name="箭头: V 形 16">
                    <a:extLst>
                      <a:ext uri="{FF2B5EF4-FFF2-40B4-BE49-F238E27FC236}">
                        <a16:creationId xmlns:a16="http://schemas.microsoft.com/office/drawing/2014/main" id="{40D0727C-F0A3-5C0F-0F5A-81B5AFAE0D99}"/>
                      </a:ext>
                    </a:extLst>
                  </p:cNvPr>
                  <p:cNvSpPr/>
                  <p:nvPr/>
                </p:nvSpPr>
                <p:spPr>
                  <a:xfrm>
                    <a:off x="3169341" y="1534898"/>
                    <a:ext cx="2240076" cy="366236"/>
                  </a:xfrm>
                  <a:prstGeom prst="chevron">
                    <a:avLst>
                      <a:gd name="adj" fmla="val 42653"/>
                    </a:avLst>
                  </a:prstGeom>
                  <a:solidFill>
                    <a:srgbClr val="04AC9A"/>
                  </a:solidFill>
                  <a:ln w="19050">
                    <a:noFill/>
                  </a:ln>
                  <a:effectLst>
                    <a:outerShdw dist="101600" sx="1000" sy="1000" algn="tl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64" name="CuadroTexto 63">
                    <a:extLst>
                      <a:ext uri="{FF2B5EF4-FFF2-40B4-BE49-F238E27FC236}">
                        <a16:creationId xmlns:a16="http://schemas.microsoft.com/office/drawing/2014/main" id="{1735DA62-A99F-25CD-FADB-4C09E792DDED}"/>
                      </a:ext>
                    </a:extLst>
                  </p:cNvPr>
                  <p:cNvSpPr txBox="1"/>
                  <p:nvPr/>
                </p:nvSpPr>
                <p:spPr>
                  <a:xfrm>
                    <a:off x="3230187" y="1560605"/>
                    <a:ext cx="2221346" cy="2795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PE" sz="1100" b="1" dirty="0">
                        <a:solidFill>
                          <a:schemeClr val="bg1"/>
                        </a:solidFill>
                        <a:latin typeface="Aptos Display" panose="020B0004020202020204" pitchFamily="34" charset="0"/>
                      </a:rPr>
                      <a:t>Desarrollo Infantil Temprano</a:t>
                    </a:r>
                  </a:p>
                </p:txBody>
              </p:sp>
            </p:grpSp>
            <p:grpSp>
              <p:nvGrpSpPr>
                <p:cNvPr id="54" name="Grupo 53">
                  <a:extLst>
                    <a:ext uri="{FF2B5EF4-FFF2-40B4-BE49-F238E27FC236}">
                      <a16:creationId xmlns:a16="http://schemas.microsoft.com/office/drawing/2014/main" id="{97903446-3131-076F-284B-C1F751F69750}"/>
                    </a:ext>
                  </a:extLst>
                </p:cNvPr>
                <p:cNvGrpSpPr/>
                <p:nvPr/>
              </p:nvGrpSpPr>
              <p:grpSpPr>
                <a:xfrm>
                  <a:off x="5578726" y="504927"/>
                  <a:ext cx="2240076" cy="366236"/>
                  <a:chOff x="5578726" y="504927"/>
                  <a:chExt cx="2240076" cy="366236"/>
                </a:xfrm>
              </p:grpSpPr>
              <p:sp>
                <p:nvSpPr>
                  <p:cNvPr id="61" name="箭头: V 形 16">
                    <a:extLst>
                      <a:ext uri="{FF2B5EF4-FFF2-40B4-BE49-F238E27FC236}">
                        <a16:creationId xmlns:a16="http://schemas.microsoft.com/office/drawing/2014/main" id="{54E78448-ED33-C100-E3EF-AF48A262C8DF}"/>
                      </a:ext>
                    </a:extLst>
                  </p:cNvPr>
                  <p:cNvSpPr/>
                  <p:nvPr/>
                </p:nvSpPr>
                <p:spPr>
                  <a:xfrm>
                    <a:off x="5578726" y="504927"/>
                    <a:ext cx="2240076" cy="366236"/>
                  </a:xfrm>
                  <a:prstGeom prst="chevron">
                    <a:avLst>
                      <a:gd name="adj" fmla="val 42653"/>
                    </a:avLst>
                  </a:prstGeom>
                  <a:solidFill>
                    <a:srgbClr val="04AC9A"/>
                  </a:solidFill>
                  <a:ln w="19050">
                    <a:noFill/>
                  </a:ln>
                  <a:effectLst>
                    <a:outerShdw dist="101600" sx="1000" sy="1000" algn="tl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62" name="CuadroTexto 61">
                    <a:extLst>
                      <a:ext uri="{FF2B5EF4-FFF2-40B4-BE49-F238E27FC236}">
                        <a16:creationId xmlns:a16="http://schemas.microsoft.com/office/drawing/2014/main" id="{56FF124B-6814-5F3A-7FD9-79132B2861AF}"/>
                      </a:ext>
                    </a:extLst>
                  </p:cNvPr>
                  <p:cNvSpPr txBox="1"/>
                  <p:nvPr/>
                </p:nvSpPr>
                <p:spPr>
                  <a:xfrm>
                    <a:off x="5705834" y="530794"/>
                    <a:ext cx="1874319" cy="2704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PE" sz="1200" b="1" dirty="0">
                        <a:solidFill>
                          <a:schemeClr val="bg1"/>
                        </a:solidFill>
                        <a:latin typeface="Aptos Display" panose="020B0004020202020204" pitchFamily="34" charset="0"/>
                      </a:rPr>
                      <a:t>Característica del Hogar</a:t>
                    </a:r>
                  </a:p>
                </p:txBody>
              </p:sp>
            </p:grpSp>
            <p:grpSp>
              <p:nvGrpSpPr>
                <p:cNvPr id="55" name="Grupo 54">
                  <a:extLst>
                    <a:ext uri="{FF2B5EF4-FFF2-40B4-BE49-F238E27FC236}">
                      <a16:creationId xmlns:a16="http://schemas.microsoft.com/office/drawing/2014/main" id="{6DE6BFBE-EB4E-B1E5-04E7-EB53F1C5C9D3}"/>
                    </a:ext>
                  </a:extLst>
                </p:cNvPr>
                <p:cNvGrpSpPr/>
                <p:nvPr/>
              </p:nvGrpSpPr>
              <p:grpSpPr>
                <a:xfrm>
                  <a:off x="5654297" y="3593814"/>
                  <a:ext cx="2378203" cy="366236"/>
                  <a:chOff x="5654297" y="3593814"/>
                  <a:chExt cx="2378203" cy="366236"/>
                </a:xfrm>
              </p:grpSpPr>
              <p:sp>
                <p:nvSpPr>
                  <p:cNvPr id="59" name="箭头: V 形 16">
                    <a:extLst>
                      <a:ext uri="{FF2B5EF4-FFF2-40B4-BE49-F238E27FC236}">
                        <a16:creationId xmlns:a16="http://schemas.microsoft.com/office/drawing/2014/main" id="{95183110-6DC2-3D42-30DA-F1A7B388CF3B}"/>
                      </a:ext>
                    </a:extLst>
                  </p:cNvPr>
                  <p:cNvSpPr/>
                  <p:nvPr/>
                </p:nvSpPr>
                <p:spPr>
                  <a:xfrm>
                    <a:off x="5654297" y="3593814"/>
                    <a:ext cx="2378203" cy="366236"/>
                  </a:xfrm>
                  <a:prstGeom prst="chevron">
                    <a:avLst>
                      <a:gd name="adj" fmla="val 42653"/>
                    </a:avLst>
                  </a:prstGeom>
                  <a:solidFill>
                    <a:srgbClr val="04AC9A"/>
                  </a:solidFill>
                  <a:ln w="19050">
                    <a:noFill/>
                  </a:ln>
                  <a:effectLst>
                    <a:outerShdw dist="101600" sx="1000" sy="1000" algn="tl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60" name="CuadroTexto 59">
                    <a:extLst>
                      <a:ext uri="{FF2B5EF4-FFF2-40B4-BE49-F238E27FC236}">
                        <a16:creationId xmlns:a16="http://schemas.microsoft.com/office/drawing/2014/main" id="{1BC8B594-7939-DEE4-FB12-136CC9060AF0}"/>
                      </a:ext>
                    </a:extLst>
                  </p:cNvPr>
                  <p:cNvSpPr txBox="1"/>
                  <p:nvPr/>
                </p:nvSpPr>
                <p:spPr>
                  <a:xfrm>
                    <a:off x="5749007" y="3628285"/>
                    <a:ext cx="2232526" cy="2795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PE" sz="1100" b="1" dirty="0">
                        <a:solidFill>
                          <a:schemeClr val="bg1"/>
                        </a:solidFill>
                        <a:latin typeface="Aptos Display" panose="020B0004020202020204" pitchFamily="34" charset="0"/>
                      </a:rPr>
                      <a:t>Característica del estudiante</a:t>
                    </a:r>
                  </a:p>
                </p:txBody>
              </p:sp>
            </p:grpSp>
            <p:pic>
              <p:nvPicPr>
                <p:cNvPr id="56" name="Imagen 55">
                  <a:extLst>
                    <a:ext uri="{FF2B5EF4-FFF2-40B4-BE49-F238E27FC236}">
                      <a16:creationId xmlns:a16="http://schemas.microsoft.com/office/drawing/2014/main" id="{8F02DE57-9AE6-C634-92EA-9A4015ED9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 cstate="email"/>
                <a:srcRect/>
                <a:stretch>
                  <a:fillRect/>
                </a:stretch>
              </p:blipFill>
              <p:spPr>
                <a:xfrm>
                  <a:off x="11240709" y="2085984"/>
                  <a:ext cx="930589" cy="1840835"/>
                </a:xfrm>
                <a:prstGeom prst="rect">
                  <a:avLst/>
                </a:prstGeom>
              </p:spPr>
            </p:pic>
            <p:pic>
              <p:nvPicPr>
                <p:cNvPr id="57" name="Imagen 56">
                  <a:extLst>
                    <a:ext uri="{FF2B5EF4-FFF2-40B4-BE49-F238E27FC236}">
                      <a16:creationId xmlns:a16="http://schemas.microsoft.com/office/drawing/2014/main" id="{839AD494-B4A8-91E4-240F-C41B774A2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email"/>
                <a:srcRect/>
                <a:stretch>
                  <a:fillRect/>
                </a:stretch>
              </p:blipFill>
              <p:spPr>
                <a:xfrm>
                  <a:off x="10442164" y="2130525"/>
                  <a:ext cx="1166423" cy="1919575"/>
                </a:xfrm>
                <a:prstGeom prst="rect">
                  <a:avLst/>
                </a:prstGeom>
              </p:spPr>
            </p:pic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3CD19965-73C4-F578-7539-3221701AF3B1}"/>
                    </a:ext>
                  </a:extLst>
                </p:cNvPr>
                <p:cNvSpPr txBox="1"/>
                <p:nvPr/>
              </p:nvSpPr>
              <p:spPr>
                <a:xfrm rot="16200000">
                  <a:off x="-1207288" y="3218894"/>
                  <a:ext cx="3116455" cy="392271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PE" b="1" dirty="0">
                      <a:solidFill>
                        <a:schemeClr val="bg1"/>
                      </a:solidFill>
                      <a:latin typeface="Aptos Display" panose="020B0004020202020204" pitchFamily="34" charset="0"/>
                    </a:rPr>
                    <a:t>PRODUCTOS</a:t>
                  </a:r>
                </a:p>
              </p:txBody>
            </p:sp>
          </p:grpSp>
          <p:cxnSp>
            <p:nvCxnSpPr>
              <p:cNvPr id="27" name="Conector recto de flecha 349">
                <a:extLst>
                  <a:ext uri="{FF2B5EF4-FFF2-40B4-BE49-F238E27FC236}">
                    <a16:creationId xmlns:a16="http://schemas.microsoft.com/office/drawing/2014/main" id="{5573F0A6-9DFC-4CCA-B6E1-767C625F3FA6}"/>
                  </a:ext>
                </a:extLst>
              </p:cNvPr>
              <p:cNvCxnSpPr/>
              <p:nvPr/>
            </p:nvCxnSpPr>
            <p:spPr>
              <a:xfrm>
                <a:off x="1015114" y="3892596"/>
                <a:ext cx="429296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DA510E51-3FBB-1000-2B65-747539F9E5DA}"/>
                  </a:ext>
                </a:extLst>
              </p:cNvPr>
              <p:cNvCxnSpPr/>
              <p:nvPr/>
            </p:nvCxnSpPr>
            <p:spPr>
              <a:xfrm flipV="1">
                <a:off x="10280118" y="5590797"/>
                <a:ext cx="205233" cy="10951"/>
              </a:xfrm>
              <a:prstGeom prst="straightConnector1">
                <a:avLst/>
              </a:prstGeom>
              <a:ln w="28575">
                <a:solidFill>
                  <a:srgbClr val="323D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9D3A344-9B5A-A527-2144-790FE05A55A8}"/>
                </a:ext>
              </a:extLst>
            </p:cNvPr>
            <p:cNvSpPr txBox="1"/>
            <p:nvPr/>
          </p:nvSpPr>
          <p:spPr>
            <a:xfrm rot="16200000">
              <a:off x="63390" y="4158133"/>
              <a:ext cx="1485819" cy="623248"/>
            </a:xfrm>
            <a:prstGeom prst="rect">
              <a:avLst/>
            </a:prstGeom>
            <a:solidFill>
              <a:srgbClr val="3660AC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150" b="1" dirty="0">
                  <a:solidFill>
                    <a:schemeClr val="bg1"/>
                  </a:solidFill>
                  <a:latin typeface="Aptos Display" panose="020B0004020202020204" pitchFamily="34" charset="0"/>
                </a:rPr>
                <a:t>Acompañamiento al hogar con seguimiento nominal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5F00C92-8F91-7948-4AF9-E907D0C186A9}"/>
                </a:ext>
              </a:extLst>
            </p:cNvPr>
            <p:cNvSpPr txBox="1"/>
            <p:nvPr/>
          </p:nvSpPr>
          <p:spPr>
            <a:xfrm rot="16200000">
              <a:off x="169873" y="2653905"/>
              <a:ext cx="1255562" cy="646331"/>
            </a:xfrm>
            <a:prstGeom prst="rect">
              <a:avLst/>
            </a:prstGeom>
            <a:solidFill>
              <a:srgbClr val="3660AC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b="1" dirty="0">
                  <a:solidFill>
                    <a:schemeClr val="bg1"/>
                  </a:solidFill>
                  <a:latin typeface="Aptos Display" panose="020B0004020202020204" pitchFamily="34" charset="0"/>
                </a:rPr>
                <a:t>Transferencias condicionadas variables</a:t>
              </a:r>
            </a:p>
          </p:txBody>
        </p:sp>
        <p:sp>
          <p:nvSpPr>
            <p:cNvPr id="9" name="矩形: 圆角 98">
              <a:extLst>
                <a:ext uri="{FF2B5EF4-FFF2-40B4-BE49-F238E27FC236}">
                  <a16:creationId xmlns:a16="http://schemas.microsoft.com/office/drawing/2014/main" id="{114457EC-2571-C581-8113-D521CBA70206}"/>
                </a:ext>
              </a:extLst>
            </p:cNvPr>
            <p:cNvSpPr/>
            <p:nvPr/>
          </p:nvSpPr>
          <p:spPr>
            <a:xfrm>
              <a:off x="9116281" y="3703982"/>
              <a:ext cx="1023043" cy="638860"/>
            </a:xfrm>
            <a:prstGeom prst="roundRect">
              <a:avLst>
                <a:gd name="adj" fmla="val 7229"/>
              </a:avLst>
            </a:prstGeom>
            <a:solidFill>
              <a:srgbClr val="E30412"/>
            </a:solidFill>
            <a:ln w="19050">
              <a:noFill/>
            </a:ln>
            <a:effectLst>
              <a:innerShdw blurRad="25400" dist="25400" dir="54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" name="CuadroTexto 20">
              <a:hlinkClick r:id="rId15"/>
              <a:extLst>
                <a:ext uri="{FF2B5EF4-FFF2-40B4-BE49-F238E27FC236}">
                  <a16:creationId xmlns:a16="http://schemas.microsoft.com/office/drawing/2014/main" id="{E425EE07-12D4-74C7-91E3-E7D714D7FA62}"/>
                </a:ext>
              </a:extLst>
            </p:cNvPr>
            <p:cNvSpPr txBox="1"/>
            <p:nvPr/>
          </p:nvSpPr>
          <p:spPr>
            <a:xfrm>
              <a:off x="9147221" y="3785511"/>
              <a:ext cx="968010" cy="44285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5035">
                <a:defRPr/>
              </a:pPr>
              <a:r>
                <a:rPr lang="es-PE" kern="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Inserción a educación superior</a:t>
              </a:r>
            </a:p>
          </p:txBody>
        </p: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68A71EB1-88C2-A18E-39FA-9AA9D7EDCFB9}"/>
                </a:ext>
              </a:extLst>
            </p:cNvPr>
            <p:cNvCxnSpPr>
              <a:stCxn id="91" idx="3"/>
            </p:cNvCxnSpPr>
            <p:nvPr/>
          </p:nvCxnSpPr>
          <p:spPr>
            <a:xfrm flipV="1">
              <a:off x="8819554" y="1847217"/>
              <a:ext cx="232285" cy="3356"/>
            </a:xfrm>
            <a:prstGeom prst="straightConnector1">
              <a:avLst/>
            </a:prstGeom>
            <a:ln w="28575">
              <a:solidFill>
                <a:srgbClr val="323D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99283B08-21EB-6BA5-236D-33681032EAEB}"/>
                </a:ext>
              </a:extLst>
            </p:cNvPr>
            <p:cNvCxnSpPr/>
            <p:nvPr/>
          </p:nvCxnSpPr>
          <p:spPr>
            <a:xfrm>
              <a:off x="9601825" y="3301557"/>
              <a:ext cx="0" cy="355533"/>
            </a:xfrm>
            <a:prstGeom prst="straightConnector1">
              <a:avLst/>
            </a:prstGeom>
            <a:ln w="28575">
              <a:solidFill>
                <a:srgbClr val="323D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10FF723B-F611-11CC-96C5-F4D8596C78DE}"/>
                </a:ext>
              </a:extLst>
            </p:cNvPr>
            <p:cNvCxnSpPr/>
            <p:nvPr/>
          </p:nvCxnSpPr>
          <p:spPr>
            <a:xfrm flipH="1">
              <a:off x="9627894" y="4511551"/>
              <a:ext cx="1" cy="275161"/>
            </a:xfrm>
            <a:prstGeom prst="straightConnector1">
              <a:avLst/>
            </a:prstGeom>
            <a:ln w="28575">
              <a:solidFill>
                <a:srgbClr val="323D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angular 18">
              <a:extLst>
                <a:ext uri="{FF2B5EF4-FFF2-40B4-BE49-F238E27FC236}">
                  <a16:creationId xmlns:a16="http://schemas.microsoft.com/office/drawing/2014/main" id="{3BE6C946-0BB5-E467-0ED0-C368B06775C9}"/>
                </a:ext>
              </a:extLst>
            </p:cNvPr>
            <p:cNvCxnSpPr/>
            <p:nvPr/>
          </p:nvCxnSpPr>
          <p:spPr>
            <a:xfrm rot="10800000" flipH="1" flipV="1">
              <a:off x="9028981" y="3057998"/>
              <a:ext cx="7792" cy="2186377"/>
            </a:xfrm>
            <a:prstGeom prst="bentConnector3">
              <a:avLst>
                <a:gd name="adj1" fmla="val -2933778"/>
              </a:avLst>
            </a:prstGeom>
            <a:ln w="28575">
              <a:solidFill>
                <a:srgbClr val="323D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FA3ED806-5E37-67E9-87EF-72B3B5A50203}"/>
                </a:ext>
              </a:extLst>
            </p:cNvPr>
            <p:cNvCxnSpPr/>
            <p:nvPr/>
          </p:nvCxnSpPr>
          <p:spPr>
            <a:xfrm flipH="1">
              <a:off x="9577336" y="2343561"/>
              <a:ext cx="1" cy="227458"/>
            </a:xfrm>
            <a:prstGeom prst="straightConnector1">
              <a:avLst/>
            </a:prstGeom>
            <a:ln w="28575">
              <a:solidFill>
                <a:srgbClr val="323D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349">
              <a:extLst>
                <a:ext uri="{FF2B5EF4-FFF2-40B4-BE49-F238E27FC236}">
                  <a16:creationId xmlns:a16="http://schemas.microsoft.com/office/drawing/2014/main" id="{D1C50CAE-0CE5-9FD7-A4F8-37F254B602A9}"/>
                </a:ext>
              </a:extLst>
            </p:cNvPr>
            <p:cNvCxnSpPr/>
            <p:nvPr/>
          </p:nvCxnSpPr>
          <p:spPr>
            <a:xfrm>
              <a:off x="1117924" y="4445560"/>
              <a:ext cx="157928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349">
              <a:extLst>
                <a:ext uri="{FF2B5EF4-FFF2-40B4-BE49-F238E27FC236}">
                  <a16:creationId xmlns:a16="http://schemas.microsoft.com/office/drawing/2014/main" id="{CC17DC0C-C570-04E1-CF89-51FF7B9318A4}"/>
                </a:ext>
              </a:extLst>
            </p:cNvPr>
            <p:cNvCxnSpPr/>
            <p:nvPr/>
          </p:nvCxnSpPr>
          <p:spPr>
            <a:xfrm>
              <a:off x="1117924" y="3036055"/>
              <a:ext cx="157928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042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448B6-480D-BC71-1247-A042C3B65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219F21-0A6C-A491-C637-A84F0E92D3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D97760D-6918-29F8-BEB3-818E4E0B17F7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523BA205-AFCA-73E5-9445-1252A1D84B56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7C7125D-F315-F476-DB3D-6FA81B60A733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8CF67B9-8EFD-99E5-2128-0ABD43154C54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6E7FA150-2510-AC4A-B1A2-C3E5F56F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5CD5F97-3540-325C-D15D-DC26E5D81331}"/>
              </a:ext>
            </a:extLst>
          </p:cNvPr>
          <p:cNvSpPr/>
          <p:nvPr/>
        </p:nvSpPr>
        <p:spPr>
          <a:xfrm>
            <a:off x="7994816" y="2742677"/>
            <a:ext cx="1249911" cy="14381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PE" sz="1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Entrega de incentivos a Estudiantes de la Zona VRAEM</a:t>
            </a:r>
            <a:endParaRPr kumimoji="0" lang="es-PE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476B4F1-F7D4-F6E7-3E04-36983DF524B5}"/>
              </a:ext>
            </a:extLst>
          </p:cNvPr>
          <p:cNvGrpSpPr/>
          <p:nvPr/>
        </p:nvGrpSpPr>
        <p:grpSpPr>
          <a:xfrm>
            <a:off x="430158" y="5811853"/>
            <a:ext cx="2958944" cy="897286"/>
            <a:chOff x="1221978" y="1897327"/>
            <a:chExt cx="2706687" cy="1624012"/>
          </a:xfrm>
          <a:solidFill>
            <a:srgbClr val="E2A14D"/>
          </a:solidFill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4E95A3C-E786-34F7-0717-D3477698F465}"/>
                </a:ext>
              </a:extLst>
            </p:cNvPr>
            <p:cNvSpPr/>
            <p:nvPr/>
          </p:nvSpPr>
          <p:spPr>
            <a:xfrm>
              <a:off x="1221978" y="1897327"/>
              <a:ext cx="2706687" cy="162401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 dirty="0"/>
            </a:p>
          </p:txBody>
        </p:sp>
        <p:sp>
          <p:nvSpPr>
            <p:cNvPr id="9" name="CuadroTexto 103">
              <a:extLst>
                <a:ext uri="{FF2B5EF4-FFF2-40B4-BE49-F238E27FC236}">
                  <a16:creationId xmlns:a16="http://schemas.microsoft.com/office/drawing/2014/main" id="{2DB8E78B-8C70-C493-5A9F-37FFBA56FB27}"/>
                </a:ext>
              </a:extLst>
            </p:cNvPr>
            <p:cNvSpPr txBox="1"/>
            <p:nvPr/>
          </p:nvSpPr>
          <p:spPr>
            <a:xfrm>
              <a:off x="1221978" y="1897327"/>
              <a:ext cx="2706687" cy="16240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0030" tIns="240030" rIns="240030" bIns="240030" numCol="1" spcCol="1270" anchor="ctr" anchorCtr="0">
              <a:no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800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Atención al hogar con seguimiento nominal</a:t>
              </a:r>
              <a:endParaRPr kumimoji="0" lang="es-PE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329F4FC-5CB4-A2BD-AC0A-B0AB3CEEA77B}"/>
              </a:ext>
            </a:extLst>
          </p:cNvPr>
          <p:cNvCxnSpPr/>
          <p:nvPr/>
        </p:nvCxnSpPr>
        <p:spPr>
          <a:xfrm>
            <a:off x="3831597" y="5864277"/>
            <a:ext cx="0" cy="791809"/>
          </a:xfrm>
          <a:prstGeom prst="line">
            <a:avLst/>
          </a:prstGeom>
          <a:noFill/>
          <a:ln w="28575" cap="flat" cmpd="sng" algn="ctr">
            <a:solidFill>
              <a:srgbClr val="FF9393"/>
            </a:solidFill>
            <a:prstDash val="lgDashDotDot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652F3B1-4FB7-AD1A-E217-E10450C73C02}"/>
              </a:ext>
            </a:extLst>
          </p:cNvPr>
          <p:cNvGrpSpPr/>
          <p:nvPr/>
        </p:nvGrpSpPr>
        <p:grpSpPr>
          <a:xfrm>
            <a:off x="4269072" y="5827543"/>
            <a:ext cx="3346811" cy="404026"/>
            <a:chOff x="1221978" y="1897327"/>
            <a:chExt cx="2706687" cy="1624012"/>
          </a:xfrm>
          <a:solidFill>
            <a:srgbClr val="E2A14D"/>
          </a:solidFill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A0EA814D-45CF-B581-F1C8-D96834BCF160}"/>
                </a:ext>
              </a:extLst>
            </p:cNvPr>
            <p:cNvSpPr/>
            <p:nvPr/>
          </p:nvSpPr>
          <p:spPr>
            <a:xfrm>
              <a:off x="1221978" y="1897327"/>
              <a:ext cx="2706687" cy="162401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 dirty="0"/>
            </a:p>
          </p:txBody>
        </p:sp>
        <p:sp>
          <p:nvSpPr>
            <p:cNvPr id="18" name="CuadroTexto 111">
              <a:extLst>
                <a:ext uri="{FF2B5EF4-FFF2-40B4-BE49-F238E27FC236}">
                  <a16:creationId xmlns:a16="http://schemas.microsoft.com/office/drawing/2014/main" id="{4E67E773-C231-5B81-4353-391CBCD3F2F9}"/>
                </a:ext>
              </a:extLst>
            </p:cNvPr>
            <p:cNvSpPr txBox="1"/>
            <p:nvPr/>
          </p:nvSpPr>
          <p:spPr>
            <a:xfrm>
              <a:off x="1221978" y="1897327"/>
              <a:ext cx="2706687" cy="16240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0030" tIns="240030" rIns="240030" bIns="240030" numCol="1" spcCol="1270" anchor="ctr" anchorCtr="0">
              <a:no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Gestión de articulación territorial.</a:t>
              </a:r>
              <a:endParaRPr kumimoji="0" lang="es-PE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A41BB94-7CEA-A668-75D0-6C9173F587A7}"/>
              </a:ext>
            </a:extLst>
          </p:cNvPr>
          <p:cNvGrpSpPr/>
          <p:nvPr/>
        </p:nvGrpSpPr>
        <p:grpSpPr>
          <a:xfrm>
            <a:off x="4269070" y="6284748"/>
            <a:ext cx="3346811" cy="404026"/>
            <a:chOff x="1221978" y="1897327"/>
            <a:chExt cx="2706687" cy="1624012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4B1B27B-44C9-944B-4AC4-234E2F2C6CD2}"/>
                </a:ext>
              </a:extLst>
            </p:cNvPr>
            <p:cNvSpPr/>
            <p:nvPr/>
          </p:nvSpPr>
          <p:spPr>
            <a:xfrm>
              <a:off x="1221978" y="1897327"/>
              <a:ext cx="2706687" cy="1624012"/>
            </a:xfrm>
            <a:prstGeom prst="rect">
              <a:avLst/>
            </a:prstGeom>
            <a:solidFill>
              <a:srgbClr val="E2A14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 dirty="0"/>
            </a:p>
          </p:txBody>
        </p:sp>
        <p:sp>
          <p:nvSpPr>
            <p:cNvPr id="21" name="CuadroTexto 114">
              <a:extLst>
                <a:ext uri="{FF2B5EF4-FFF2-40B4-BE49-F238E27FC236}">
                  <a16:creationId xmlns:a16="http://schemas.microsoft.com/office/drawing/2014/main" id="{1EE64A30-2659-ECA7-82E2-E29272931C6E}"/>
                </a:ext>
              </a:extLst>
            </p:cNvPr>
            <p:cNvSpPr txBox="1"/>
            <p:nvPr/>
          </p:nvSpPr>
          <p:spPr>
            <a:xfrm>
              <a:off x="1221978" y="1897327"/>
              <a:ext cx="2706687" cy="1624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0030" tIns="240030" rIns="240030" bIns="240030" numCol="1" spcCol="1270" anchor="ctr" anchorCtr="0">
              <a:no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Gestión de alertas.</a:t>
              </a:r>
              <a:endParaRPr kumimoji="0" lang="es-PE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CuadroTexto 48">
            <a:extLst>
              <a:ext uri="{FF2B5EF4-FFF2-40B4-BE49-F238E27FC236}">
                <a16:creationId xmlns:a16="http://schemas.microsoft.com/office/drawing/2014/main" id="{E85EFF80-A5F5-D3A5-6944-BA879499BB8C}"/>
              </a:ext>
            </a:extLst>
          </p:cNvPr>
          <p:cNvSpPr txBox="1"/>
          <p:nvPr/>
        </p:nvSpPr>
        <p:spPr>
          <a:xfrm>
            <a:off x="173229" y="5154529"/>
            <a:ext cx="8801964" cy="442674"/>
          </a:xfrm>
          <a:prstGeom prst="roundRec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Hogares afiliados reciben acompañamiento con gestión territorial</a:t>
            </a:r>
            <a:endParaRPr kumimoji="0" lang="es-PE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D557E37-1859-20B1-6462-15C09A77EB73}"/>
              </a:ext>
            </a:extLst>
          </p:cNvPr>
          <p:cNvGrpSpPr/>
          <p:nvPr/>
        </p:nvGrpSpPr>
        <p:grpSpPr>
          <a:xfrm>
            <a:off x="2022579" y="2391440"/>
            <a:ext cx="2334848" cy="2249629"/>
            <a:chOff x="2314296" y="2173171"/>
            <a:chExt cx="2334848" cy="2249629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0B502D0D-D26F-B7A9-9C10-2482C0A3A795}"/>
                </a:ext>
              </a:extLst>
            </p:cNvPr>
            <p:cNvGrpSpPr/>
            <p:nvPr/>
          </p:nvGrpSpPr>
          <p:grpSpPr>
            <a:xfrm>
              <a:off x="2314296" y="2173171"/>
              <a:ext cx="2334848" cy="574094"/>
              <a:chOff x="269653" y="2281852"/>
              <a:chExt cx="2236379" cy="574094"/>
            </a:xfrm>
          </p:grpSpPr>
          <p:sp>
            <p:nvSpPr>
              <p:cNvPr id="29" name="Rectángulo 58">
                <a:extLst>
                  <a:ext uri="{FF2B5EF4-FFF2-40B4-BE49-F238E27FC236}">
                    <a16:creationId xmlns:a16="http://schemas.microsoft.com/office/drawing/2014/main" id="{DC4E0113-B4F2-4ED7-B308-E8EE1F5AEFB4}"/>
                  </a:ext>
                </a:extLst>
              </p:cNvPr>
              <p:cNvSpPr/>
              <p:nvPr/>
            </p:nvSpPr>
            <p:spPr>
              <a:xfrm>
                <a:off x="565587" y="2351904"/>
                <a:ext cx="1582566" cy="490188"/>
              </a:xfrm>
              <a:prstGeom prst="round2DiagRect">
                <a:avLst/>
              </a:prstGeom>
              <a:solidFill>
                <a:srgbClr val="2AABA8"/>
              </a:solidFill>
            </p:spPr>
            <p:style>
              <a:lnRef idx="1">
                <a:schemeClr val="accent5">
                  <a:hueOff val="-3379271"/>
                  <a:satOff val="-8709"/>
                  <a:lumOff val="-5882"/>
                  <a:alphaOff val="0"/>
                </a:schemeClr>
              </a:lnRef>
              <a:fillRef idx="3">
                <a:schemeClr val="accent5">
                  <a:hueOff val="-3379271"/>
                  <a:satOff val="-8709"/>
                  <a:lumOff val="-5882"/>
                  <a:alphaOff val="0"/>
                </a:schemeClr>
              </a:fillRef>
              <a:effectRef idx="3">
                <a:schemeClr val="accent5">
                  <a:hueOff val="-3379271"/>
                  <a:satOff val="-8709"/>
                  <a:lumOff val="-588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PE" dirty="0"/>
              </a:p>
            </p:txBody>
          </p:sp>
          <p:sp>
            <p:nvSpPr>
              <p:cNvPr id="30" name="CuadroTexto 67">
                <a:extLst>
                  <a:ext uri="{FF2B5EF4-FFF2-40B4-BE49-F238E27FC236}">
                    <a16:creationId xmlns:a16="http://schemas.microsoft.com/office/drawing/2014/main" id="{C6C78727-8D71-4EE4-AA11-9A4F2E3CBF9E}"/>
                  </a:ext>
                </a:extLst>
              </p:cNvPr>
              <p:cNvSpPr txBox="1"/>
              <p:nvPr/>
            </p:nvSpPr>
            <p:spPr>
              <a:xfrm>
                <a:off x="269653" y="2281852"/>
                <a:ext cx="2236379" cy="574094"/>
              </a:xfrm>
              <a:prstGeom prst="round2Diag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2928" tIns="178816" rIns="312928" bIns="178816" numCol="1" spcCol="1270" anchor="ctr" anchorCtr="0">
                <a:noAutofit/>
              </a:bodyPr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1955800">
                  <a:spcBef>
                    <a:spcPct val="0"/>
                  </a:spcBef>
                  <a:buNone/>
                </a:pPr>
                <a:r>
                  <a:rPr lang="es-ES" sz="1400" b="1" kern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Transferencia</a:t>
                </a:r>
              </a:p>
              <a:p>
                <a:pPr marL="0" lvl="0" indent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ES" sz="1400" b="1" kern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Primera Infancia </a:t>
                </a:r>
                <a:endParaRPr lang="es-PE" sz="1400" b="1" kern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7F0BD60B-5628-F988-82DE-4880963A7ACB}"/>
                </a:ext>
              </a:extLst>
            </p:cNvPr>
            <p:cNvGrpSpPr/>
            <p:nvPr/>
          </p:nvGrpSpPr>
          <p:grpSpPr>
            <a:xfrm>
              <a:off x="2595211" y="2712526"/>
              <a:ext cx="1673485" cy="1710274"/>
              <a:chOff x="5648960" y="2238394"/>
              <a:chExt cx="2476500" cy="1844820"/>
            </a:xfrm>
          </p:grpSpPr>
          <p:sp>
            <p:nvSpPr>
              <p:cNvPr id="27" name="Rectángulo 72">
                <a:extLst>
                  <a:ext uri="{FF2B5EF4-FFF2-40B4-BE49-F238E27FC236}">
                    <a16:creationId xmlns:a16="http://schemas.microsoft.com/office/drawing/2014/main" id="{06A579EB-8B84-5625-364A-6844AAF5CFA1}"/>
                  </a:ext>
                </a:extLst>
              </p:cNvPr>
              <p:cNvSpPr/>
              <p:nvPr/>
            </p:nvSpPr>
            <p:spPr>
              <a:xfrm>
                <a:off x="5648960" y="2238394"/>
                <a:ext cx="2476500" cy="1731734"/>
              </a:xfrm>
              <a:prstGeom prst="flowChartDocument">
                <a:avLst/>
              </a:prstGeom>
            </p:spPr>
            <p:style>
              <a:lnRef idx="1">
                <a:schemeClr val="accent5">
                  <a:tint val="40000"/>
                  <a:alpha val="90000"/>
                  <a:hueOff val="-6739762"/>
                  <a:satOff val="-22831"/>
                  <a:lumOff val="-2927"/>
                  <a:alphaOff val="0"/>
                </a:schemeClr>
              </a:lnRef>
              <a:fillRef idx="1">
                <a:schemeClr val="accent5">
                  <a:tint val="40000"/>
                  <a:alpha val="90000"/>
                  <a:hueOff val="-6739762"/>
                  <a:satOff val="-22831"/>
                  <a:lumOff val="-2927"/>
                  <a:alphaOff val="0"/>
                </a:schemeClr>
              </a:fillRef>
              <a:effectRef idx="2">
                <a:schemeClr val="accent5">
                  <a:tint val="40000"/>
                  <a:alpha val="90000"/>
                  <a:hueOff val="-6739762"/>
                  <a:satOff val="-22831"/>
                  <a:lumOff val="-2927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PE" dirty="0"/>
              </a:p>
            </p:txBody>
          </p:sp>
          <p:sp>
            <p:nvSpPr>
              <p:cNvPr id="28" name="CuadroTexto 73">
                <a:extLst>
                  <a:ext uri="{FF2B5EF4-FFF2-40B4-BE49-F238E27FC236}">
                    <a16:creationId xmlns:a16="http://schemas.microsoft.com/office/drawing/2014/main" id="{520C8957-29B5-0C62-3C19-F9DC15ECB8B4}"/>
                  </a:ext>
                </a:extLst>
              </p:cNvPr>
              <p:cNvSpPr txBox="1"/>
              <p:nvPr/>
            </p:nvSpPr>
            <p:spPr>
              <a:xfrm>
                <a:off x="5648960" y="2238394"/>
                <a:ext cx="2476500" cy="1844820"/>
              </a:xfrm>
              <a:prstGeom prst="flowChartDocumen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34696" tIns="234696" rIns="312928" bIns="352044" numCol="1" spcCol="1270" anchor="t" anchorCtr="0">
                <a:noAutofit/>
              </a:bodyPr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1" indent="-285750" algn="l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es-PE" sz="4400" kern="1200" dirty="0"/>
              </a:p>
              <a:p>
                <a:pPr marL="285750" lvl="1" indent="-285750" algn="l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es-PE" sz="4400" kern="1200" dirty="0"/>
              </a:p>
            </p:txBody>
          </p:sp>
        </p:grpSp>
        <p:sp>
          <p:nvSpPr>
            <p:cNvPr id="26" name="CuadroTexto 74">
              <a:extLst>
                <a:ext uri="{FF2B5EF4-FFF2-40B4-BE49-F238E27FC236}">
                  <a16:creationId xmlns:a16="http://schemas.microsoft.com/office/drawing/2014/main" id="{5911C03F-D02A-D900-7D7B-597903716DAC}"/>
                </a:ext>
              </a:extLst>
            </p:cNvPr>
            <p:cNvSpPr txBox="1"/>
            <p:nvPr/>
          </p:nvSpPr>
          <p:spPr>
            <a:xfrm>
              <a:off x="2441429" y="2549206"/>
              <a:ext cx="2127617" cy="1698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312928" bIns="352044" numCol="1" spcCol="1270" anchor="t" anchorCtr="0">
              <a:no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Registro </a:t>
              </a:r>
              <a:r>
                <a:rPr kumimoji="0" lang="es-PE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oportuno</a:t>
              </a: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gestante (1er trimestre) y recién nacido (30 días)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S/ 50  hogar/mes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Paquete</a:t>
              </a: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integral </a:t>
              </a:r>
              <a:r>
                <a:rPr kumimoji="0" lang="es-PE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salud</a:t>
              </a: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según citas.</a:t>
              </a: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07420FFB-8788-2117-445D-4BF12795D0D6}"/>
              </a:ext>
            </a:extLst>
          </p:cNvPr>
          <p:cNvGrpSpPr/>
          <p:nvPr/>
        </p:nvGrpSpPr>
        <p:grpSpPr>
          <a:xfrm>
            <a:off x="3927147" y="2383954"/>
            <a:ext cx="2334848" cy="2168451"/>
            <a:chOff x="2314296" y="2173171"/>
            <a:chExt cx="2334848" cy="2168451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002A225E-1D65-C4D9-476F-E4B47EC1D912}"/>
                </a:ext>
              </a:extLst>
            </p:cNvPr>
            <p:cNvGrpSpPr/>
            <p:nvPr/>
          </p:nvGrpSpPr>
          <p:grpSpPr>
            <a:xfrm>
              <a:off x="2314296" y="2173171"/>
              <a:ext cx="2334848" cy="574094"/>
              <a:chOff x="269653" y="2281852"/>
              <a:chExt cx="2236379" cy="574094"/>
            </a:xfrm>
          </p:grpSpPr>
          <p:sp>
            <p:nvSpPr>
              <p:cNvPr id="37" name="Rectángulo 58">
                <a:extLst>
                  <a:ext uri="{FF2B5EF4-FFF2-40B4-BE49-F238E27FC236}">
                    <a16:creationId xmlns:a16="http://schemas.microsoft.com/office/drawing/2014/main" id="{91B97C0F-7D89-302A-2A87-E7B2B5AF309F}"/>
                  </a:ext>
                </a:extLst>
              </p:cNvPr>
              <p:cNvSpPr/>
              <p:nvPr/>
            </p:nvSpPr>
            <p:spPr>
              <a:xfrm>
                <a:off x="565587" y="2351904"/>
                <a:ext cx="1582566" cy="490188"/>
              </a:xfrm>
              <a:prstGeom prst="round2DiagRect">
                <a:avLst/>
              </a:prstGeom>
              <a:solidFill>
                <a:srgbClr val="2AABA8"/>
              </a:solidFill>
            </p:spPr>
            <p:style>
              <a:lnRef idx="1">
                <a:schemeClr val="accent5">
                  <a:hueOff val="-3379271"/>
                  <a:satOff val="-8709"/>
                  <a:lumOff val="-5882"/>
                  <a:alphaOff val="0"/>
                </a:schemeClr>
              </a:lnRef>
              <a:fillRef idx="3">
                <a:schemeClr val="accent5">
                  <a:hueOff val="-3379271"/>
                  <a:satOff val="-8709"/>
                  <a:lumOff val="-5882"/>
                  <a:alphaOff val="0"/>
                </a:schemeClr>
              </a:fillRef>
              <a:effectRef idx="3">
                <a:schemeClr val="accent5">
                  <a:hueOff val="-3379271"/>
                  <a:satOff val="-8709"/>
                  <a:lumOff val="-588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PE" dirty="0"/>
              </a:p>
            </p:txBody>
          </p:sp>
          <p:sp>
            <p:nvSpPr>
              <p:cNvPr id="38" name="CuadroTexto 86">
                <a:extLst>
                  <a:ext uri="{FF2B5EF4-FFF2-40B4-BE49-F238E27FC236}">
                    <a16:creationId xmlns:a16="http://schemas.microsoft.com/office/drawing/2014/main" id="{8B1FC374-EEA1-D951-DD75-8213B24C7EE9}"/>
                  </a:ext>
                </a:extLst>
              </p:cNvPr>
              <p:cNvSpPr txBox="1"/>
              <p:nvPr/>
            </p:nvSpPr>
            <p:spPr>
              <a:xfrm>
                <a:off x="269653" y="2281852"/>
                <a:ext cx="2236379" cy="574094"/>
              </a:xfrm>
              <a:prstGeom prst="round2Diag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2928" tIns="178816" rIns="312928" bIns="178816" numCol="1" spcCol="1270" anchor="ctr" anchorCtr="0">
                <a:noAutofit/>
              </a:bodyPr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1955800">
                  <a:spcBef>
                    <a:spcPct val="0"/>
                  </a:spcBef>
                  <a:buNone/>
                </a:pPr>
                <a:r>
                  <a:rPr lang="es-ES" sz="1400" b="1" kern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Transferencia</a:t>
                </a:r>
              </a:p>
              <a:p>
                <a:pPr marL="0" lvl="0" indent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E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Baj</a:t>
                </a:r>
                <a:r>
                  <a:rPr lang="es-ES" sz="1400" b="1" kern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Secundaria</a:t>
                </a:r>
                <a:endParaRPr lang="es-PE" sz="1400" b="1" kern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F9164D24-5818-6999-3FF6-3D73CD2998D1}"/>
                </a:ext>
              </a:extLst>
            </p:cNvPr>
            <p:cNvGrpSpPr/>
            <p:nvPr/>
          </p:nvGrpSpPr>
          <p:grpSpPr>
            <a:xfrm>
              <a:off x="2595211" y="2712526"/>
              <a:ext cx="1673485" cy="1629096"/>
              <a:chOff x="5648960" y="2238394"/>
              <a:chExt cx="2476500" cy="1757256"/>
            </a:xfrm>
          </p:grpSpPr>
          <p:sp>
            <p:nvSpPr>
              <p:cNvPr id="35" name="Rectángulo 72">
                <a:extLst>
                  <a:ext uri="{FF2B5EF4-FFF2-40B4-BE49-F238E27FC236}">
                    <a16:creationId xmlns:a16="http://schemas.microsoft.com/office/drawing/2014/main" id="{9481F00C-7DF8-5D53-8B93-EB3475A1A322}"/>
                  </a:ext>
                </a:extLst>
              </p:cNvPr>
              <p:cNvSpPr/>
              <p:nvPr/>
            </p:nvSpPr>
            <p:spPr>
              <a:xfrm>
                <a:off x="5648960" y="2238394"/>
                <a:ext cx="2476500" cy="1724663"/>
              </a:xfrm>
              <a:prstGeom prst="flowChartDocument">
                <a:avLst/>
              </a:prstGeom>
            </p:spPr>
            <p:style>
              <a:lnRef idx="1">
                <a:schemeClr val="accent5">
                  <a:tint val="40000"/>
                  <a:alpha val="90000"/>
                  <a:hueOff val="-6739762"/>
                  <a:satOff val="-22831"/>
                  <a:lumOff val="-2927"/>
                  <a:alphaOff val="0"/>
                </a:schemeClr>
              </a:lnRef>
              <a:fillRef idx="1">
                <a:schemeClr val="accent5">
                  <a:tint val="40000"/>
                  <a:alpha val="90000"/>
                  <a:hueOff val="-6739762"/>
                  <a:satOff val="-22831"/>
                  <a:lumOff val="-2927"/>
                  <a:alphaOff val="0"/>
                </a:schemeClr>
              </a:fillRef>
              <a:effectRef idx="2">
                <a:schemeClr val="accent5">
                  <a:tint val="40000"/>
                  <a:alpha val="90000"/>
                  <a:hueOff val="-6739762"/>
                  <a:satOff val="-22831"/>
                  <a:lumOff val="-2927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PE" dirty="0"/>
              </a:p>
            </p:txBody>
          </p:sp>
          <p:sp>
            <p:nvSpPr>
              <p:cNvPr id="36" name="CuadroTexto 84">
                <a:extLst>
                  <a:ext uri="{FF2B5EF4-FFF2-40B4-BE49-F238E27FC236}">
                    <a16:creationId xmlns:a16="http://schemas.microsoft.com/office/drawing/2014/main" id="{406E0895-76A5-B3B2-C08B-F9A8A1B85E74}"/>
                  </a:ext>
                </a:extLst>
              </p:cNvPr>
              <p:cNvSpPr txBox="1"/>
              <p:nvPr/>
            </p:nvSpPr>
            <p:spPr>
              <a:xfrm>
                <a:off x="5648960" y="2238394"/>
                <a:ext cx="2476500" cy="1757256"/>
              </a:xfrm>
              <a:prstGeom prst="flowChartDocumen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34696" tIns="234696" rIns="312928" bIns="352044" numCol="1" spcCol="1270" anchor="t" anchorCtr="0">
                <a:noAutofit/>
              </a:bodyPr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1" indent="-285750" algn="l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es-PE" sz="4400" kern="1200" dirty="0"/>
              </a:p>
              <a:p>
                <a:pPr marL="285750" lvl="1" indent="-285750" algn="l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es-PE" sz="4400" kern="1200" dirty="0"/>
              </a:p>
            </p:txBody>
          </p:sp>
        </p:grpSp>
        <p:sp>
          <p:nvSpPr>
            <p:cNvPr id="34" name="CuadroTexto 82">
              <a:extLst>
                <a:ext uri="{FF2B5EF4-FFF2-40B4-BE49-F238E27FC236}">
                  <a16:creationId xmlns:a16="http://schemas.microsoft.com/office/drawing/2014/main" id="{A427188B-EAFD-2618-B976-783AEB4AEC2B}"/>
                </a:ext>
              </a:extLst>
            </p:cNvPr>
            <p:cNvSpPr txBox="1"/>
            <p:nvPr/>
          </p:nvSpPr>
          <p:spPr>
            <a:xfrm>
              <a:off x="2441429" y="2549206"/>
              <a:ext cx="2127617" cy="1698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312928" bIns="352044" numCol="1" spcCol="1270" anchor="t" anchorCtr="0">
              <a:no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1° y 2° secundaria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S/ 50 por estudiante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Matrícula oportuna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Asistencia escolar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s-PE" sz="1200" kern="0" dirty="0">
                  <a:solidFill>
                    <a:prstClr val="black"/>
                  </a:solidFill>
                  <a:latin typeface="Calibri" panose="020F0502020204030204"/>
                </a:rPr>
                <a:t>Aprobar año escolar</a:t>
              </a:r>
              <a:endParaRPr kumimoji="0" lang="es-P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CuadroTexto 94">
            <a:extLst>
              <a:ext uri="{FF2B5EF4-FFF2-40B4-BE49-F238E27FC236}">
                <a16:creationId xmlns:a16="http://schemas.microsoft.com/office/drawing/2014/main" id="{11A1A22A-CDE5-5FB0-7686-5BD034D463D1}"/>
              </a:ext>
            </a:extLst>
          </p:cNvPr>
          <p:cNvSpPr txBox="1"/>
          <p:nvPr/>
        </p:nvSpPr>
        <p:spPr>
          <a:xfrm>
            <a:off x="1109154" y="1482211"/>
            <a:ext cx="6479736" cy="78319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Hogares en situación de pobreza que reciben incentivo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monetario por cumplimiento de corresponsabilidades</a:t>
            </a:r>
            <a:endParaRPr kumimoji="0" lang="es-PE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5F43D9C-B2D6-C98D-6EFA-3D02201445F2}"/>
              </a:ext>
            </a:extLst>
          </p:cNvPr>
          <p:cNvGrpSpPr/>
          <p:nvPr/>
        </p:nvGrpSpPr>
        <p:grpSpPr>
          <a:xfrm>
            <a:off x="173229" y="2436852"/>
            <a:ext cx="2208994" cy="2123034"/>
            <a:chOff x="-364432" y="2229421"/>
            <a:chExt cx="2208994" cy="212303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9D5922E2-13F9-1299-CB7F-E2108B9215B5}"/>
                </a:ext>
              </a:extLst>
            </p:cNvPr>
            <p:cNvGrpSpPr/>
            <p:nvPr/>
          </p:nvGrpSpPr>
          <p:grpSpPr>
            <a:xfrm>
              <a:off x="-364432" y="2229421"/>
              <a:ext cx="2208994" cy="574094"/>
              <a:chOff x="371699" y="2325588"/>
              <a:chExt cx="2115833" cy="574094"/>
            </a:xfrm>
          </p:grpSpPr>
          <p:sp>
            <p:nvSpPr>
              <p:cNvPr id="45" name="Rectángulo 58">
                <a:extLst>
                  <a:ext uri="{FF2B5EF4-FFF2-40B4-BE49-F238E27FC236}">
                    <a16:creationId xmlns:a16="http://schemas.microsoft.com/office/drawing/2014/main" id="{BA215914-5661-4B7D-664F-767DBE6AB5B2}"/>
                  </a:ext>
                </a:extLst>
              </p:cNvPr>
              <p:cNvSpPr/>
              <p:nvPr/>
            </p:nvSpPr>
            <p:spPr>
              <a:xfrm>
                <a:off x="565587" y="2351904"/>
                <a:ext cx="1582566" cy="490188"/>
              </a:xfrm>
              <a:prstGeom prst="round2DiagRect">
                <a:avLst/>
              </a:prstGeom>
            </p:spPr>
            <p:style>
              <a:lnRef idx="1">
                <a:schemeClr val="accent5">
                  <a:hueOff val="-3379271"/>
                  <a:satOff val="-8709"/>
                  <a:lumOff val="-5882"/>
                  <a:alphaOff val="0"/>
                </a:schemeClr>
              </a:lnRef>
              <a:fillRef idx="3">
                <a:schemeClr val="accent5">
                  <a:hueOff val="-3379271"/>
                  <a:satOff val="-8709"/>
                  <a:lumOff val="-5882"/>
                  <a:alphaOff val="0"/>
                </a:schemeClr>
              </a:fillRef>
              <a:effectRef idx="3">
                <a:schemeClr val="accent5">
                  <a:hueOff val="-3379271"/>
                  <a:satOff val="-8709"/>
                  <a:lumOff val="-588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PE" dirty="0"/>
              </a:p>
            </p:txBody>
          </p:sp>
          <p:sp>
            <p:nvSpPr>
              <p:cNvPr id="46" name="CuadroTexto 59">
                <a:extLst>
                  <a:ext uri="{FF2B5EF4-FFF2-40B4-BE49-F238E27FC236}">
                    <a16:creationId xmlns:a16="http://schemas.microsoft.com/office/drawing/2014/main" id="{4984F5A2-1E42-036D-1AB9-72624B3C6832}"/>
                  </a:ext>
                </a:extLst>
              </p:cNvPr>
              <p:cNvSpPr txBox="1"/>
              <p:nvPr/>
            </p:nvSpPr>
            <p:spPr>
              <a:xfrm>
                <a:off x="371699" y="2325588"/>
                <a:ext cx="2115833" cy="574094"/>
              </a:xfrm>
              <a:prstGeom prst="round2Diag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2928" tIns="178816" rIns="312928" bIns="178816" numCol="1" spcCol="1270" anchor="ctr" anchorCtr="0">
                <a:noAutofit/>
              </a:bodyPr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ES" sz="1400" b="1" kern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Transferencia Base </a:t>
                </a:r>
                <a:endParaRPr lang="es-PE" sz="1400" b="1" kern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8DB243E6-3D54-8EC2-CC6D-3E7CE3873B56}"/>
                </a:ext>
              </a:extLst>
            </p:cNvPr>
            <p:cNvGrpSpPr/>
            <p:nvPr/>
          </p:nvGrpSpPr>
          <p:grpSpPr>
            <a:xfrm>
              <a:off x="-358967" y="2592182"/>
              <a:ext cx="2108294" cy="1760273"/>
              <a:chOff x="402100" y="2684681"/>
              <a:chExt cx="2108294" cy="1760273"/>
            </a:xfrm>
          </p:grpSpPr>
          <p:sp>
            <p:nvSpPr>
              <p:cNvPr id="43" name="Diagrama de flujo: documento 42">
                <a:extLst>
                  <a:ext uri="{FF2B5EF4-FFF2-40B4-BE49-F238E27FC236}">
                    <a16:creationId xmlns:a16="http://schemas.microsoft.com/office/drawing/2014/main" id="{30790DB7-1847-A50C-C91F-8F97EDE752FF}"/>
                  </a:ext>
                </a:extLst>
              </p:cNvPr>
              <p:cNvSpPr/>
              <p:nvPr/>
            </p:nvSpPr>
            <p:spPr>
              <a:xfrm>
                <a:off x="566639" y="2816191"/>
                <a:ext cx="1680925" cy="1628763"/>
              </a:xfrm>
              <a:prstGeom prst="flowChartDocument">
                <a:avLst/>
              </a:prstGeom>
            </p:spPr>
            <p:style>
              <a:lnRef idx="1">
                <a:schemeClr val="accent5">
                  <a:tint val="40000"/>
                  <a:alpha val="90000"/>
                  <a:hueOff val="-3369881"/>
                  <a:satOff val="-11415"/>
                  <a:lumOff val="-1463"/>
                  <a:alphaOff val="0"/>
                </a:schemeClr>
              </a:lnRef>
              <a:fillRef idx="1">
                <a:schemeClr val="accent5">
                  <a:tint val="40000"/>
                  <a:alpha val="90000"/>
                  <a:hueOff val="-3369881"/>
                  <a:satOff val="-11415"/>
                  <a:lumOff val="-1463"/>
                  <a:alphaOff val="0"/>
                </a:schemeClr>
              </a:fillRef>
              <a:effectRef idx="2">
                <a:schemeClr val="accent5">
                  <a:tint val="40000"/>
                  <a:alpha val="90000"/>
                  <a:hueOff val="-3369881"/>
                  <a:satOff val="-11415"/>
                  <a:lumOff val="-1463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PE" dirty="0"/>
              </a:p>
            </p:txBody>
          </p:sp>
          <p:sp>
            <p:nvSpPr>
              <p:cNvPr id="44" name="CuadroTexto 62">
                <a:extLst>
                  <a:ext uri="{FF2B5EF4-FFF2-40B4-BE49-F238E27FC236}">
                    <a16:creationId xmlns:a16="http://schemas.microsoft.com/office/drawing/2014/main" id="{60E3CF78-4471-5EAB-93A6-320429476342}"/>
                  </a:ext>
                </a:extLst>
              </p:cNvPr>
              <p:cNvSpPr txBox="1"/>
              <p:nvPr/>
            </p:nvSpPr>
            <p:spPr>
              <a:xfrm>
                <a:off x="402100" y="2684681"/>
                <a:ext cx="2108294" cy="169824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34696" tIns="234696" rIns="312928" bIns="352044" numCol="1" spcCol="1270" anchor="t" anchorCtr="0">
                <a:noAutofit/>
              </a:bodyPr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s-E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Hogares con gestantes, niños/as y adolescentes hasta los 19 años.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s-PE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S/ 100  hogar/mes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s-PE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Corresponsabilidades en salud y educación</a:t>
                </a:r>
                <a:r>
                  <a:rPr kumimoji="0" lang="es-PE" sz="1200" b="1" i="0" u="none" strike="noStrike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  <a:endPara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52479DFD-2233-854E-902F-883CEDB9097A}"/>
              </a:ext>
            </a:extLst>
          </p:cNvPr>
          <p:cNvSpPr/>
          <p:nvPr/>
        </p:nvSpPr>
        <p:spPr>
          <a:xfrm>
            <a:off x="6143980" y="2394252"/>
            <a:ext cx="1795499" cy="2212081"/>
          </a:xfrm>
          <a:prstGeom prst="roundRect">
            <a:avLst/>
          </a:prstGeom>
          <a:solidFill>
            <a:srgbClr val="D9D9D9">
              <a:alpha val="32941"/>
            </a:srgbClr>
          </a:solidFill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A8796041-73E0-0099-0C2A-36EBF962CF44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9461792" y="1064400"/>
            <a:ext cx="2697480" cy="573396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2211A8F-733C-47B9-37EC-49BA0A469F8C}"/>
              </a:ext>
            </a:extLst>
          </p:cNvPr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7712016" y="5607501"/>
            <a:ext cx="1071474" cy="100974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B99DD6E1-5BAC-DEAA-08B8-1DB73CDEF8FB}"/>
              </a:ext>
            </a:extLst>
          </p:cNvPr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8704145" y="4253406"/>
            <a:ext cx="504650" cy="475576"/>
          </a:xfrm>
          <a:prstGeom prst="rect">
            <a:avLst/>
          </a:prstGeom>
        </p:spPr>
      </p:pic>
      <p:sp>
        <p:nvSpPr>
          <p:cNvPr id="51" name="Título 4">
            <a:extLst>
              <a:ext uri="{FF2B5EF4-FFF2-40B4-BE49-F238E27FC236}">
                <a16:creationId xmlns:a16="http://schemas.microsoft.com/office/drawing/2014/main" id="{D4A86867-4527-4E14-E208-D1BA2EE25D11}"/>
              </a:ext>
            </a:extLst>
          </p:cNvPr>
          <p:cNvSpPr txBox="1"/>
          <p:nvPr/>
        </p:nvSpPr>
        <p:spPr>
          <a:xfrm>
            <a:off x="7555592" y="6575249"/>
            <a:ext cx="2096631" cy="3101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043305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10433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s-PE" sz="1600" dirty="0">
                <a:solidFill>
                  <a:srgbClr val="7030A0"/>
                </a:solidFill>
                <a:latin typeface="+mn-lt"/>
                <a:sym typeface="Wingdings" panose="05000000000000000000" pitchFamily="2" charset="2"/>
              </a:rPr>
              <a:t>Desde el año 2021</a:t>
            </a:r>
          </a:p>
        </p:txBody>
      </p:sp>
      <p:sp>
        <p:nvSpPr>
          <p:cNvPr id="52" name="Título 4">
            <a:extLst>
              <a:ext uri="{FF2B5EF4-FFF2-40B4-BE49-F238E27FC236}">
                <a16:creationId xmlns:a16="http://schemas.microsoft.com/office/drawing/2014/main" id="{2BB65DD0-DE0C-AFC7-CA98-46536CB72989}"/>
              </a:ext>
            </a:extLst>
          </p:cNvPr>
          <p:cNvSpPr txBox="1"/>
          <p:nvPr/>
        </p:nvSpPr>
        <p:spPr>
          <a:xfrm>
            <a:off x="242755" y="4518779"/>
            <a:ext cx="1251161" cy="3101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043305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10433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s-PE" sz="1600" dirty="0">
                <a:solidFill>
                  <a:srgbClr val="7030A0"/>
                </a:solidFill>
                <a:latin typeface="+mn-lt"/>
                <a:sym typeface="Wingdings" panose="05000000000000000000" pitchFamily="2" charset="2"/>
              </a:rPr>
              <a:t>2005 – hoy</a:t>
            </a:r>
          </a:p>
        </p:txBody>
      </p:sp>
      <p:sp>
        <p:nvSpPr>
          <p:cNvPr id="53" name="Título 4">
            <a:extLst>
              <a:ext uri="{FF2B5EF4-FFF2-40B4-BE49-F238E27FC236}">
                <a16:creationId xmlns:a16="http://schemas.microsoft.com/office/drawing/2014/main" id="{3EA23A30-9DA9-EBDD-1CE5-87BDA5D9BF44}"/>
              </a:ext>
            </a:extLst>
          </p:cNvPr>
          <p:cNvSpPr txBox="1"/>
          <p:nvPr/>
        </p:nvSpPr>
        <p:spPr>
          <a:xfrm>
            <a:off x="2179188" y="4528165"/>
            <a:ext cx="1251161" cy="3101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043305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10433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s-PE" sz="1600" dirty="0">
                <a:solidFill>
                  <a:srgbClr val="7030A0"/>
                </a:solidFill>
                <a:latin typeface="+mn-lt"/>
                <a:sym typeface="Wingdings" panose="05000000000000000000" pitchFamily="2" charset="2"/>
              </a:rPr>
              <a:t>2021 – hoy</a:t>
            </a:r>
          </a:p>
        </p:txBody>
      </p:sp>
      <p:sp>
        <p:nvSpPr>
          <p:cNvPr id="54" name="Título 4">
            <a:extLst>
              <a:ext uri="{FF2B5EF4-FFF2-40B4-BE49-F238E27FC236}">
                <a16:creationId xmlns:a16="http://schemas.microsoft.com/office/drawing/2014/main" id="{67230AC8-CD5B-5C1B-B018-DEC625DF39E2}"/>
              </a:ext>
            </a:extLst>
          </p:cNvPr>
          <p:cNvSpPr txBox="1"/>
          <p:nvPr/>
        </p:nvSpPr>
        <p:spPr>
          <a:xfrm>
            <a:off x="6028088" y="4612243"/>
            <a:ext cx="1819697" cy="3101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043305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10433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s-PE" sz="1600" dirty="0">
                <a:solidFill>
                  <a:srgbClr val="7030A0"/>
                </a:solidFill>
                <a:latin typeface="+mn-lt"/>
                <a:sym typeface="Wingdings" panose="05000000000000000000" pitchFamily="2" charset="2"/>
              </a:rPr>
              <a:t>2023 - hoy</a:t>
            </a:r>
          </a:p>
        </p:txBody>
      </p:sp>
      <p:sp>
        <p:nvSpPr>
          <p:cNvPr id="55" name="Título 4">
            <a:extLst>
              <a:ext uri="{FF2B5EF4-FFF2-40B4-BE49-F238E27FC236}">
                <a16:creationId xmlns:a16="http://schemas.microsoft.com/office/drawing/2014/main" id="{55B7C916-A064-3CB8-97B6-0BB8B905DBDD}"/>
              </a:ext>
            </a:extLst>
          </p:cNvPr>
          <p:cNvSpPr txBox="1"/>
          <p:nvPr/>
        </p:nvSpPr>
        <p:spPr>
          <a:xfrm>
            <a:off x="7966452" y="4187365"/>
            <a:ext cx="1251161" cy="3101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043305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10433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s-PE" sz="1600" dirty="0">
                <a:solidFill>
                  <a:srgbClr val="7030A0"/>
                </a:solidFill>
                <a:latin typeface="+mn-lt"/>
                <a:sym typeface="Wingdings" panose="05000000000000000000" pitchFamily="2" charset="2"/>
              </a:rPr>
              <a:t>2010 – hoy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1129EF28-6C2A-78D6-F3E7-9EFF7F73EAAF}"/>
              </a:ext>
            </a:extLst>
          </p:cNvPr>
          <p:cNvSpPr txBox="1"/>
          <p:nvPr/>
        </p:nvSpPr>
        <p:spPr>
          <a:xfrm>
            <a:off x="375654" y="923820"/>
            <a:ext cx="832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089"/>
              <a:buFontTx/>
              <a:buNone/>
              <a:defRPr sz="3200" b="1">
                <a:solidFill>
                  <a:srgbClr val="2F55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es-ES" dirty="0"/>
              <a:t>Servicios al hogar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03E9CDCD-A656-C14C-5D24-C9CA91D5B877}"/>
              </a:ext>
            </a:extLst>
          </p:cNvPr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7045348" y="4573234"/>
            <a:ext cx="380101" cy="358203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CE17E389-611B-1369-CEC4-2B415F1CE6CF}"/>
              </a:ext>
            </a:extLst>
          </p:cNvPr>
          <p:cNvGrpSpPr/>
          <p:nvPr/>
        </p:nvGrpSpPr>
        <p:grpSpPr>
          <a:xfrm>
            <a:off x="5942476" y="2386356"/>
            <a:ext cx="2334848" cy="2132422"/>
            <a:chOff x="2366379" y="2182348"/>
            <a:chExt cx="2334848" cy="2095319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7AAEB151-21F7-22D1-8C8F-9EE5B7A36CC0}"/>
                </a:ext>
              </a:extLst>
            </p:cNvPr>
            <p:cNvGrpSpPr/>
            <p:nvPr/>
          </p:nvGrpSpPr>
          <p:grpSpPr>
            <a:xfrm>
              <a:off x="2366379" y="2182348"/>
              <a:ext cx="2334848" cy="574094"/>
              <a:chOff x="319539" y="2291029"/>
              <a:chExt cx="2236379" cy="574094"/>
            </a:xfrm>
          </p:grpSpPr>
          <p:sp>
            <p:nvSpPr>
              <p:cNvPr id="64" name="Rectángulo 58">
                <a:extLst>
                  <a:ext uri="{FF2B5EF4-FFF2-40B4-BE49-F238E27FC236}">
                    <a16:creationId xmlns:a16="http://schemas.microsoft.com/office/drawing/2014/main" id="{1BE822A3-554A-CF60-E5E1-0C6DF1122722}"/>
                  </a:ext>
                </a:extLst>
              </p:cNvPr>
              <p:cNvSpPr/>
              <p:nvPr/>
            </p:nvSpPr>
            <p:spPr>
              <a:xfrm>
                <a:off x="565587" y="2351904"/>
                <a:ext cx="1582566" cy="490188"/>
              </a:xfrm>
              <a:prstGeom prst="round2DiagRect">
                <a:avLst/>
              </a:prstGeom>
              <a:solidFill>
                <a:srgbClr val="2AABA8"/>
              </a:solidFill>
            </p:spPr>
            <p:style>
              <a:lnRef idx="1">
                <a:schemeClr val="accent5">
                  <a:hueOff val="-3379271"/>
                  <a:satOff val="-8709"/>
                  <a:lumOff val="-5882"/>
                  <a:alphaOff val="0"/>
                </a:schemeClr>
              </a:lnRef>
              <a:fillRef idx="3">
                <a:schemeClr val="accent5">
                  <a:hueOff val="-3379271"/>
                  <a:satOff val="-8709"/>
                  <a:lumOff val="-5882"/>
                  <a:alphaOff val="0"/>
                </a:schemeClr>
              </a:fillRef>
              <a:effectRef idx="3">
                <a:schemeClr val="accent5">
                  <a:hueOff val="-3379271"/>
                  <a:satOff val="-8709"/>
                  <a:lumOff val="-588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PE" dirty="0"/>
              </a:p>
            </p:txBody>
          </p:sp>
          <p:sp>
            <p:nvSpPr>
              <p:cNvPr id="65" name="CuadroTexto 95">
                <a:extLst>
                  <a:ext uri="{FF2B5EF4-FFF2-40B4-BE49-F238E27FC236}">
                    <a16:creationId xmlns:a16="http://schemas.microsoft.com/office/drawing/2014/main" id="{B0E8E7C6-9E12-1671-A7BD-9D471D6595F0}"/>
                  </a:ext>
                </a:extLst>
              </p:cNvPr>
              <p:cNvSpPr txBox="1"/>
              <p:nvPr/>
            </p:nvSpPr>
            <p:spPr>
              <a:xfrm>
                <a:off x="319539" y="2291029"/>
                <a:ext cx="2236379" cy="574094"/>
              </a:xfrm>
              <a:prstGeom prst="round2Diag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2928" tIns="178816" rIns="312928" bIns="178816" numCol="1" spcCol="1270" anchor="ctr" anchorCtr="0">
                <a:noAutofit/>
              </a:bodyPr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1955800">
                  <a:spcBef>
                    <a:spcPct val="0"/>
                  </a:spcBef>
                  <a:buNone/>
                </a:pPr>
                <a:r>
                  <a:rPr lang="es-ES" sz="1400" b="1" kern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Transferencia</a:t>
                </a:r>
              </a:p>
              <a:p>
                <a:pPr marL="0" lvl="0" indent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ES" sz="1400" b="1" kern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Alta Secundaria</a:t>
                </a:r>
                <a:endParaRPr lang="es-PE" sz="1400" b="1" kern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BCC475B0-607C-B37B-4061-E345C80B22D1}"/>
                </a:ext>
              </a:extLst>
            </p:cNvPr>
            <p:cNvGrpSpPr/>
            <p:nvPr/>
          </p:nvGrpSpPr>
          <p:grpSpPr>
            <a:xfrm>
              <a:off x="2595211" y="2712526"/>
              <a:ext cx="1673485" cy="1565141"/>
              <a:chOff x="5648960" y="2238394"/>
              <a:chExt cx="2476500" cy="1688269"/>
            </a:xfrm>
          </p:grpSpPr>
          <p:sp>
            <p:nvSpPr>
              <p:cNvPr id="62" name="Rectángulo 72">
                <a:extLst>
                  <a:ext uri="{FF2B5EF4-FFF2-40B4-BE49-F238E27FC236}">
                    <a16:creationId xmlns:a16="http://schemas.microsoft.com/office/drawing/2014/main" id="{E6AF870D-7CE0-17EA-0C59-08515D44FA37}"/>
                  </a:ext>
                </a:extLst>
              </p:cNvPr>
              <p:cNvSpPr/>
              <p:nvPr/>
            </p:nvSpPr>
            <p:spPr>
              <a:xfrm>
                <a:off x="5648960" y="2238394"/>
                <a:ext cx="2476500" cy="1665847"/>
              </a:xfrm>
              <a:prstGeom prst="flowChartDocument">
                <a:avLst/>
              </a:prstGeom>
            </p:spPr>
            <p:style>
              <a:lnRef idx="1">
                <a:schemeClr val="accent5">
                  <a:tint val="40000"/>
                  <a:alpha val="90000"/>
                  <a:hueOff val="-6739762"/>
                  <a:satOff val="-22831"/>
                  <a:lumOff val="-2927"/>
                  <a:alphaOff val="0"/>
                </a:schemeClr>
              </a:lnRef>
              <a:fillRef idx="1">
                <a:schemeClr val="accent5">
                  <a:tint val="40000"/>
                  <a:alpha val="90000"/>
                  <a:hueOff val="-6739762"/>
                  <a:satOff val="-22831"/>
                  <a:lumOff val="-2927"/>
                  <a:alphaOff val="0"/>
                </a:schemeClr>
              </a:fillRef>
              <a:effectRef idx="2">
                <a:schemeClr val="accent5">
                  <a:tint val="40000"/>
                  <a:alpha val="90000"/>
                  <a:hueOff val="-6739762"/>
                  <a:satOff val="-22831"/>
                  <a:lumOff val="-2927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PE" dirty="0"/>
              </a:p>
            </p:txBody>
          </p:sp>
          <p:sp>
            <p:nvSpPr>
              <p:cNvPr id="63" name="CuadroTexto 93">
                <a:extLst>
                  <a:ext uri="{FF2B5EF4-FFF2-40B4-BE49-F238E27FC236}">
                    <a16:creationId xmlns:a16="http://schemas.microsoft.com/office/drawing/2014/main" id="{3E94613B-1D0C-FFAB-1430-60DE3614AA89}"/>
                  </a:ext>
                </a:extLst>
              </p:cNvPr>
              <p:cNvSpPr txBox="1"/>
              <p:nvPr/>
            </p:nvSpPr>
            <p:spPr>
              <a:xfrm>
                <a:off x="5648960" y="2238394"/>
                <a:ext cx="2476500" cy="1688269"/>
              </a:xfrm>
              <a:prstGeom prst="flowChartDocumen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34696" tIns="234696" rIns="312928" bIns="352044" numCol="1" spcCol="1270" anchor="t" anchorCtr="0">
                <a:noAutofit/>
              </a:bodyPr>
              <a:lstStyle>
                <a:defPPr>
                  <a:defRPr lang="es-PE"/>
                </a:defPPr>
                <a:lvl1pPr marL="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1" indent="-285750" algn="l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es-PE" sz="4400" kern="1200" dirty="0"/>
              </a:p>
              <a:p>
                <a:pPr marL="285750" lvl="1" indent="-285750" algn="l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es-PE" sz="4400" kern="1200" dirty="0"/>
              </a:p>
            </p:txBody>
          </p:sp>
        </p:grpSp>
        <p:sp>
          <p:nvSpPr>
            <p:cNvPr id="61" name="CuadroTexto 91">
              <a:extLst>
                <a:ext uri="{FF2B5EF4-FFF2-40B4-BE49-F238E27FC236}">
                  <a16:creationId xmlns:a16="http://schemas.microsoft.com/office/drawing/2014/main" id="{B666E268-46EC-D505-3616-111E45C3A4CC}"/>
                </a:ext>
              </a:extLst>
            </p:cNvPr>
            <p:cNvSpPr txBox="1"/>
            <p:nvPr/>
          </p:nvSpPr>
          <p:spPr>
            <a:xfrm>
              <a:off x="2441429" y="2549206"/>
              <a:ext cx="2127617" cy="14264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312928" bIns="352044" numCol="1" spcCol="1270" anchor="t" anchorCtr="0">
              <a:no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3°, 4° y 5° secundaria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S/ 80 por estudiante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Asistencia escolar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s-PE" sz="1200" kern="0" dirty="0">
                  <a:solidFill>
                    <a:prstClr val="black"/>
                  </a:solidFill>
                  <a:latin typeface="Calibri" panose="020F0502020204030204"/>
                </a:rPr>
                <a:t>Aprobar año escolar</a:t>
              </a:r>
              <a:endParaRPr kumimoji="0" lang="es-P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78F48116-4A75-B839-7B06-8994FA7C9599}"/>
              </a:ext>
            </a:extLst>
          </p:cNvPr>
          <p:cNvCxnSpPr/>
          <p:nvPr/>
        </p:nvCxnSpPr>
        <p:spPr>
          <a:xfrm>
            <a:off x="8006138" y="2621110"/>
            <a:ext cx="0" cy="1812063"/>
          </a:xfrm>
          <a:prstGeom prst="line">
            <a:avLst/>
          </a:prstGeom>
          <a:noFill/>
          <a:ln w="28575" cap="flat" cmpd="sng" algn="ctr">
            <a:solidFill>
              <a:srgbClr val="FF9393"/>
            </a:solidFill>
            <a:prstDash val="lgDashDotDot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9773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CB5A5-E143-4043-8B58-8BD33BFE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3280CF-A03E-9974-F744-037B1B37F8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0AE8837-210B-E51C-A868-3D7CFB2E0888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478C8CE7-4D18-A0D0-6368-831A7C2618E6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B87A8AF-8586-E45A-90FC-5D690ED9BBB3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733C2E5-B2D2-B491-3C73-53D50E1BFD48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3A94B38-61A3-F82E-078C-FDC1F57BC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330435A-A33E-00BF-516A-5E855F9F6378}"/>
              </a:ext>
            </a:extLst>
          </p:cNvPr>
          <p:cNvSpPr txBox="1"/>
          <p:nvPr/>
        </p:nvSpPr>
        <p:spPr>
          <a:xfrm>
            <a:off x="877824" y="1030683"/>
            <a:ext cx="576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089"/>
              <a:buFontTx/>
              <a:buNone/>
              <a:defRPr sz="3200" b="1">
                <a:solidFill>
                  <a:srgbClr val="2F55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es-MX" dirty="0"/>
              <a:t>NORMATIVA.</a:t>
            </a:r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5DF4A7-4B10-653B-F337-3F2C50530291}"/>
              </a:ext>
            </a:extLst>
          </p:cNvPr>
          <p:cNvSpPr txBox="1"/>
          <p:nvPr/>
        </p:nvSpPr>
        <p:spPr>
          <a:xfrm>
            <a:off x="704088" y="1939542"/>
            <a:ext cx="429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800" dirty="0">
                <a:effectLst/>
                <a:latin typeface="Arial" panose="020B0604020202020204" pitchFamily="34" charset="0"/>
                <a:ea typeface="Arial MT"/>
                <a:cs typeface="Arial MT"/>
              </a:rPr>
              <a:t>Decreto Supremo </a:t>
            </a:r>
            <a:r>
              <a:rPr lang="es-PE" sz="18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N°</a:t>
            </a:r>
            <a:r>
              <a:rPr lang="es-PE" sz="18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032-2005-PCM: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B0DEE1-9FCD-FAE2-F933-7DA3D5A34D32}"/>
              </a:ext>
            </a:extLst>
          </p:cNvPr>
          <p:cNvSpPr txBox="1"/>
          <p:nvPr/>
        </p:nvSpPr>
        <p:spPr>
          <a:xfrm>
            <a:off x="5477256" y="1888526"/>
            <a:ext cx="6656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effectLst/>
                <a:latin typeface="Arial" panose="020B0604020202020204" pitchFamily="34" charset="0"/>
                <a:ea typeface="Arial MT"/>
                <a:cs typeface="Arial MT"/>
              </a:rPr>
              <a:t>Creación del Programa Juntos con intervención en distritos con pobreza </a:t>
            </a:r>
            <a:r>
              <a:rPr lang="es-PE" dirty="0">
                <a:latin typeface="Arial" panose="020B0604020202020204" pitchFamily="34" charset="0"/>
                <a:ea typeface="Arial MT"/>
                <a:cs typeface="Arial MT"/>
              </a:rPr>
              <a:t>≥ 40%.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A6ABAE-7F48-08D0-5177-0DF30A0EC3EB}"/>
              </a:ext>
            </a:extLst>
          </p:cNvPr>
          <p:cNvSpPr txBox="1"/>
          <p:nvPr/>
        </p:nvSpPr>
        <p:spPr>
          <a:xfrm>
            <a:off x="704088" y="3153309"/>
            <a:ext cx="447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800" dirty="0">
                <a:effectLst/>
                <a:latin typeface="Arial" panose="020B0604020202020204" pitchFamily="34" charset="0"/>
                <a:ea typeface="Arial MT"/>
                <a:cs typeface="Arial MT"/>
              </a:rPr>
              <a:t>Decreto Supremo </a:t>
            </a:r>
            <a:r>
              <a:rPr lang="es-PE" sz="18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N°</a:t>
            </a:r>
            <a:r>
              <a:rPr lang="es-PE" sz="18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002-2021-</a:t>
            </a:r>
            <a:r>
              <a:rPr lang="es-PE" dirty="0">
                <a:latin typeface="Arial" panose="020B0604020202020204" pitchFamily="34" charset="0"/>
                <a:ea typeface="Arial MT"/>
                <a:cs typeface="Arial MT"/>
              </a:rPr>
              <a:t>MIDIS</a:t>
            </a:r>
            <a:r>
              <a:rPr lang="es-PE" sz="1800" dirty="0">
                <a:effectLst/>
                <a:latin typeface="Arial" panose="020B0604020202020204" pitchFamily="34" charset="0"/>
                <a:ea typeface="Arial MT"/>
                <a:cs typeface="Arial MT"/>
              </a:rPr>
              <a:t>: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AB60FCC-0BE6-9DF2-45F7-BE08A9D0D1AD}"/>
              </a:ext>
            </a:extLst>
          </p:cNvPr>
          <p:cNvSpPr txBox="1"/>
          <p:nvPr/>
        </p:nvSpPr>
        <p:spPr>
          <a:xfrm>
            <a:off x="5498592" y="3105834"/>
            <a:ext cx="6656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</a:rPr>
              <a:t>Ampliación de la intervención a nivel nacional. (Actualmente Juntos interviene en 1,884 distritos de 1,891)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140CA0-0B72-2703-9103-20D73AE93FA4}"/>
              </a:ext>
            </a:extLst>
          </p:cNvPr>
          <p:cNvSpPr txBox="1"/>
          <p:nvPr/>
        </p:nvSpPr>
        <p:spPr>
          <a:xfrm>
            <a:off x="704088" y="4367076"/>
            <a:ext cx="4864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dirty="0">
                <a:latin typeface="Arial" panose="020B0604020202020204" pitchFamily="34" charset="0"/>
                <a:ea typeface="Arial MT"/>
                <a:cs typeface="Arial MT"/>
              </a:rPr>
              <a:t>Resolución Ministerial </a:t>
            </a:r>
            <a:r>
              <a:rPr lang="es-PE" sz="18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N°</a:t>
            </a:r>
            <a:r>
              <a:rPr lang="es-PE" sz="18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131-2022-</a:t>
            </a:r>
            <a:r>
              <a:rPr lang="es-PE" dirty="0">
                <a:latin typeface="Arial" panose="020B0604020202020204" pitchFamily="34" charset="0"/>
                <a:ea typeface="Arial MT"/>
                <a:cs typeface="Arial MT"/>
              </a:rPr>
              <a:t>MIDIS</a:t>
            </a:r>
            <a:r>
              <a:rPr lang="es-PE" sz="1800" dirty="0">
                <a:effectLst/>
                <a:latin typeface="Arial" panose="020B0604020202020204" pitchFamily="34" charset="0"/>
                <a:ea typeface="Arial MT"/>
                <a:cs typeface="Arial MT"/>
              </a:rPr>
              <a:t>: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55D16C-A5F5-DB2C-75A2-209D865DB79B}"/>
              </a:ext>
            </a:extLst>
          </p:cNvPr>
          <p:cNvSpPr txBox="1"/>
          <p:nvPr/>
        </p:nvSpPr>
        <p:spPr>
          <a:xfrm>
            <a:off x="5535168" y="4367076"/>
            <a:ext cx="6656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</a:rPr>
              <a:t>Aplicación de criterios de priorización.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BADAFB2-A82C-BFF3-7429-01583B321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008" y="4896118"/>
            <a:ext cx="2619741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EEC34-336E-DDA7-E979-2A07C2000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CD9C38-FE5E-3AD9-370A-4BB204CA1F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5AFD451-C7C2-9265-C60E-5E0DED156B63}"/>
              </a:ext>
            </a:extLst>
          </p:cNvPr>
          <p:cNvSpPr txBox="1"/>
          <p:nvPr/>
        </p:nvSpPr>
        <p:spPr>
          <a:xfrm>
            <a:off x="717715" y="1324775"/>
            <a:ext cx="5236922" cy="283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80"/>
              </a:lnSpc>
            </a:pPr>
            <a:r>
              <a:rPr lang="en-US" sz="3600" b="1" dirty="0" err="1">
                <a:solidFill>
                  <a:srgbClr val="E40007"/>
                </a:solidFill>
                <a:latin typeface="Poppins Bold"/>
                <a:ea typeface="Poppins Bold"/>
                <a:cs typeface="Poppins Bold"/>
                <a:sym typeface="Poppins Bold"/>
              </a:rPr>
              <a:t>Requisitos</a:t>
            </a:r>
            <a:r>
              <a:rPr lang="en-US" sz="3600" b="1" dirty="0">
                <a:solidFill>
                  <a:srgbClr val="E40007"/>
                </a:solidFill>
                <a:latin typeface="Poppins Bold"/>
                <a:ea typeface="Poppins Bold"/>
                <a:cs typeface="Poppins Bold"/>
                <a:sym typeface="Poppins Bold"/>
              </a:rPr>
              <a:t> para </a:t>
            </a:r>
            <a:r>
              <a:rPr lang="en-US" sz="3600" b="1" dirty="0" err="1">
                <a:solidFill>
                  <a:srgbClr val="E40007"/>
                </a:solidFill>
                <a:latin typeface="Poppins Bold"/>
                <a:ea typeface="Poppins Bold"/>
                <a:cs typeface="Poppins Bold"/>
                <a:sym typeface="Poppins Bold"/>
              </a:rPr>
              <a:t>afiliación</a:t>
            </a:r>
            <a:endParaRPr lang="en-US" sz="3600" b="1" dirty="0">
              <a:solidFill>
                <a:srgbClr val="E40007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>
              <a:lnSpc>
                <a:spcPts val="6400"/>
              </a:lnSpc>
            </a:pPr>
            <a:endParaRPr lang="en-US" sz="4000" b="1" dirty="0">
              <a:solidFill>
                <a:srgbClr val="E40007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>
              <a:lnSpc>
                <a:spcPts val="6400"/>
              </a:lnSpc>
            </a:pPr>
            <a:endParaRPr lang="en-US" sz="4000" b="1" dirty="0">
              <a:solidFill>
                <a:srgbClr val="E40007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2DE56A8-D780-EF19-69A1-41F6D45007DE}"/>
              </a:ext>
            </a:extLst>
          </p:cNvPr>
          <p:cNvGrpSpPr/>
          <p:nvPr/>
        </p:nvGrpSpPr>
        <p:grpSpPr>
          <a:xfrm>
            <a:off x="0" y="3369776"/>
            <a:ext cx="12192000" cy="3512917"/>
            <a:chOff x="0" y="0"/>
            <a:chExt cx="6480617" cy="18461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9D79550-675A-8619-F5E8-4DC9871C2F5C}"/>
                </a:ext>
              </a:extLst>
            </p:cNvPr>
            <p:cNvSpPr/>
            <p:nvPr/>
          </p:nvSpPr>
          <p:spPr>
            <a:xfrm>
              <a:off x="0" y="0"/>
              <a:ext cx="6480617" cy="1846187"/>
            </a:xfrm>
            <a:custGeom>
              <a:avLst/>
              <a:gdLst/>
              <a:ahLst/>
              <a:cxnLst/>
              <a:rect l="l" t="t" r="r" b="b"/>
              <a:pathLst>
                <a:path w="6480617" h="1846187">
                  <a:moveTo>
                    <a:pt x="0" y="0"/>
                  </a:moveTo>
                  <a:lnTo>
                    <a:pt x="6480617" y="0"/>
                  </a:lnTo>
                  <a:lnTo>
                    <a:pt x="6480617" y="1846187"/>
                  </a:lnTo>
                  <a:lnTo>
                    <a:pt x="0" y="1846187"/>
                  </a:lnTo>
                  <a:close/>
                </a:path>
              </a:pathLst>
            </a:custGeom>
            <a:blipFill>
              <a:blip r:embed="rId3"/>
              <a:stretch>
                <a:fillRect t="-45262" b="-24108"/>
              </a:stretch>
            </a:blip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3D8B5B1-57D0-52C5-2888-1ACEF0113C4C}"/>
              </a:ext>
            </a:extLst>
          </p:cNvPr>
          <p:cNvGrpSpPr/>
          <p:nvPr/>
        </p:nvGrpSpPr>
        <p:grpSpPr>
          <a:xfrm>
            <a:off x="6568560" y="960344"/>
            <a:ext cx="5070855" cy="4383652"/>
            <a:chOff x="0" y="-57150"/>
            <a:chExt cx="2003301" cy="173181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FC3DC34-7FF7-447F-8219-409ABD77FF70}"/>
                </a:ext>
              </a:extLst>
            </p:cNvPr>
            <p:cNvSpPr/>
            <p:nvPr/>
          </p:nvSpPr>
          <p:spPr>
            <a:xfrm>
              <a:off x="0" y="0"/>
              <a:ext cx="2003301" cy="1531484"/>
            </a:xfrm>
            <a:custGeom>
              <a:avLst/>
              <a:gdLst/>
              <a:ahLst/>
              <a:cxnLst/>
              <a:rect l="l" t="t" r="r" b="b"/>
              <a:pathLst>
                <a:path w="2003301" h="1674663">
                  <a:moveTo>
                    <a:pt x="24428" y="0"/>
                  </a:moveTo>
                  <a:lnTo>
                    <a:pt x="1978873" y="0"/>
                  </a:lnTo>
                  <a:cubicBezTo>
                    <a:pt x="1985351" y="0"/>
                    <a:pt x="1991565" y="2574"/>
                    <a:pt x="1996146" y="7155"/>
                  </a:cubicBezTo>
                  <a:cubicBezTo>
                    <a:pt x="2000727" y="11736"/>
                    <a:pt x="2003301" y="17949"/>
                    <a:pt x="2003301" y="24428"/>
                  </a:cubicBezTo>
                  <a:lnTo>
                    <a:pt x="2003301" y="1650235"/>
                  </a:lnTo>
                  <a:cubicBezTo>
                    <a:pt x="2003301" y="1663726"/>
                    <a:pt x="1992364" y="1674663"/>
                    <a:pt x="1978873" y="1674663"/>
                  </a:cubicBezTo>
                  <a:lnTo>
                    <a:pt x="24428" y="1674663"/>
                  </a:lnTo>
                  <a:cubicBezTo>
                    <a:pt x="10937" y="1674663"/>
                    <a:pt x="0" y="1663726"/>
                    <a:pt x="0" y="1650235"/>
                  </a:cubicBezTo>
                  <a:lnTo>
                    <a:pt x="0" y="24428"/>
                  </a:lnTo>
                  <a:cubicBezTo>
                    <a:pt x="0" y="10937"/>
                    <a:pt x="10937" y="0"/>
                    <a:pt x="24428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F95D2D2-18B9-2737-AFF5-77A84572CC42}"/>
                </a:ext>
              </a:extLst>
            </p:cNvPr>
            <p:cNvSpPr txBox="1"/>
            <p:nvPr/>
          </p:nvSpPr>
          <p:spPr>
            <a:xfrm>
              <a:off x="0" y="-57150"/>
              <a:ext cx="2003301" cy="173181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4F13FFF-F253-4009-8AF5-4785A41FEEF9}"/>
              </a:ext>
            </a:extLst>
          </p:cNvPr>
          <p:cNvSpPr txBox="1"/>
          <p:nvPr/>
        </p:nvSpPr>
        <p:spPr>
          <a:xfrm>
            <a:off x="7176572" y="2327084"/>
            <a:ext cx="4156350" cy="2294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39" lvl="1">
              <a:lnSpc>
                <a:spcPts val="1960"/>
              </a:lnSpc>
            </a:pP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Hogar con </a:t>
            </a:r>
            <a:r>
              <a:rPr lang="en-US" sz="1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clasificación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socioeconómica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 </a:t>
            </a: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pobre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pobre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extremo</a:t>
            </a:r>
          </a:p>
          <a:p>
            <a:pPr marL="151139" lvl="1">
              <a:lnSpc>
                <a:spcPts val="1960"/>
              </a:lnSpc>
            </a:pPr>
            <a:endParaRPr lang="en-US" sz="1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51139" lvl="1">
              <a:lnSpc>
                <a:spcPts val="1960"/>
              </a:lnSpc>
            </a:pP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Hogar con </a:t>
            </a: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Miembro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Objetivo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gestante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 hasta 14 </a:t>
            </a:r>
            <a:r>
              <a:rPr lang="en-US" sz="1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años</a:t>
            </a:r>
            <a:endParaRPr lang="en-US" sz="14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1960"/>
              </a:lnSpc>
            </a:pPr>
            <a:endParaRPr lang="en-US" sz="1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51139" lvl="1">
              <a:lnSpc>
                <a:spcPts val="1960"/>
              </a:lnSpc>
            </a:pP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Hogares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tengan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como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miembro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objetivo</a:t>
            </a:r>
            <a:r>
              <a:rPr lang="en-US" sz="1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1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gestantes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y/o </a:t>
            </a:r>
            <a:r>
              <a:rPr lang="en-US" sz="1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niños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menores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hasta 30 días de </a:t>
            </a:r>
            <a:r>
              <a:rPr lang="en-US" sz="1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nacidos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86A9BC3-E43C-6C2D-7980-1C2A6D2DEC4A}"/>
              </a:ext>
            </a:extLst>
          </p:cNvPr>
          <p:cNvSpPr txBox="1"/>
          <p:nvPr/>
        </p:nvSpPr>
        <p:spPr>
          <a:xfrm>
            <a:off x="7052109" y="1459564"/>
            <a:ext cx="4156350" cy="506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97"/>
              </a:lnSpc>
            </a:pPr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El </a:t>
            </a:r>
            <a:r>
              <a:rPr lang="en-US" sz="1600" b="1" dirty="0" err="1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hogar</a:t>
            </a:r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debe</a:t>
            </a:r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cumplir</a:t>
            </a:r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 con </a:t>
            </a:r>
            <a:r>
              <a:rPr lang="en-US" sz="1600" b="1" dirty="0" err="1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los</a:t>
            </a:r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criterios</a:t>
            </a:r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 de </a:t>
            </a:r>
            <a:r>
              <a:rPr lang="en-US" sz="1600" b="1" dirty="0" err="1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elegibilidad</a:t>
            </a:r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 y </a:t>
            </a:r>
            <a:r>
              <a:rPr lang="en-US" sz="1600" b="1" dirty="0" err="1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priorización</a:t>
            </a:r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Open Sans Bold"/>
                <a:cs typeface="Poppins" panose="00000500000000000000" pitchFamily="2" charset="0"/>
                <a:sym typeface="Open Sans Bold"/>
              </a:rPr>
              <a:t>: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407C0AD-BC97-2BB7-92B2-5CC1D02E5B39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E32E9ED8-2E2B-6FEB-B4BA-B2D798E40163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C671B95-E5C0-24E8-6296-0B2B0CD7B6DC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717F367-9E14-5A9A-85B1-28862FD7DD3C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5E0FDAEA-F578-21F1-4820-04300CB47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CD4B81AE-04AF-A4D4-9CAB-D659E157E7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49" y="2327083"/>
            <a:ext cx="282413" cy="28241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67DDD12-91EE-978B-AC76-E88901CB7D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44" y="3070199"/>
            <a:ext cx="282413" cy="28241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534FCD8-7BDF-7C70-E992-99D6D00723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29" y="3848222"/>
            <a:ext cx="282413" cy="2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3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E71D-3B38-8E4A-9F4D-3A59B5FAE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2D0EB6-9446-EED7-C171-D1B45AE6B1B9}"/>
              </a:ext>
            </a:extLst>
          </p:cNvPr>
          <p:cNvSpPr/>
          <p:nvPr/>
        </p:nvSpPr>
        <p:spPr>
          <a:xfrm>
            <a:off x="-3665" y="2374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55" b="-8555"/>
            </a:stretch>
          </a:blipFill>
        </p:spPr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FB2225D-4496-1537-D64C-1DE66AB79121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C7258B12-D79F-CF7C-FE04-EA5A417A1218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87D46DC-C106-7CCC-F9D3-30C3503DBC26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B2FEE3B-CA8C-364A-9C40-91D03246DD89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123E5F1E-5CE7-C4AA-69F9-03EA2A40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B819615-362F-0721-520A-89A55F528773}"/>
              </a:ext>
            </a:extLst>
          </p:cNvPr>
          <p:cNvSpPr txBox="1"/>
          <p:nvPr/>
        </p:nvSpPr>
        <p:spPr>
          <a:xfrm>
            <a:off x="560847" y="855631"/>
            <a:ext cx="78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089"/>
              <a:buFontTx/>
              <a:buNone/>
              <a:defRPr sz="3200" b="1">
                <a:solidFill>
                  <a:srgbClr val="2F55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es-PE" dirty="0"/>
              <a:t>En la actualidad, el Programa Juntos prioriza: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90F6EE-19D6-30B3-3D70-081E10EC4D78}"/>
              </a:ext>
            </a:extLst>
          </p:cNvPr>
          <p:cNvSpPr txBox="1"/>
          <p:nvPr/>
        </p:nvSpPr>
        <p:spPr>
          <a:xfrm>
            <a:off x="6314679" y="1450203"/>
            <a:ext cx="5526024" cy="1483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2920" algn="just">
              <a:lnSpc>
                <a:spcPct val="115000"/>
              </a:lnSpc>
            </a:pPr>
            <a:r>
              <a:rPr lang="es-PE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2. VULNERABILIDAD: Hogares con al </a:t>
            </a:r>
            <a:r>
              <a:rPr lang="es-PE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menos uno de los padres presenta discapacidad severa, el hogar es damnificado por desastres naturales y/o hogares en centros poblados de comunidades indígenas de la Amazonía peruana.</a:t>
            </a:r>
            <a:endParaRPr lang="es-PE" sz="1600" dirty="0">
              <a:effectLst/>
              <a:latin typeface="Arial MT"/>
              <a:ea typeface="Arial MT"/>
              <a:cs typeface="Arial M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3D6C75-D7C4-5CF7-76AD-F61BEDD4F4BB}"/>
              </a:ext>
            </a:extLst>
          </p:cNvPr>
          <p:cNvSpPr txBox="1"/>
          <p:nvPr/>
        </p:nvSpPr>
        <p:spPr>
          <a:xfrm>
            <a:off x="135706" y="1445738"/>
            <a:ext cx="6094476" cy="1767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5820" indent="-342900" algn="just">
              <a:lnSpc>
                <a:spcPct val="115000"/>
              </a:lnSpc>
              <a:buAutoNum type="arabicPeriod"/>
            </a:pPr>
            <a:r>
              <a:rPr lang="es-PE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CICLO DE VIDA: A la primera infancia desde la etapa más temprana: gestante o menor hasta los 30 días de nacido</a:t>
            </a:r>
            <a:r>
              <a:rPr lang="es-PE" sz="1600" dirty="0">
                <a:latin typeface="Arial" panose="020B0604020202020204" pitchFamily="34" charset="0"/>
                <a:ea typeface="Arial MT"/>
                <a:cs typeface="Arial MT"/>
              </a:rPr>
              <a:t>, c</a:t>
            </a:r>
            <a:r>
              <a:rPr lang="es-PE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on la finalidad de asegurar el acceso al paquete completo de servicios de salud de modo tal que permita el óptimo crecimiento y desarrollo infantil, que es un pilar para el desarrollo humano.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C24ACE-3DDA-E424-A11D-D85D62700A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1717" y="4083642"/>
            <a:ext cx="1318731" cy="18439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833032-282D-2C2C-36FB-1D550798E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054" y="3684893"/>
            <a:ext cx="1318731" cy="18439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383C0BE-9B90-72AB-AAD8-29F8F3882162}"/>
              </a:ext>
            </a:extLst>
          </p:cNvPr>
          <p:cNvSpPr txBox="1"/>
          <p:nvPr/>
        </p:nvSpPr>
        <p:spPr>
          <a:xfrm>
            <a:off x="8500717" y="5528833"/>
            <a:ext cx="188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/>
              <a:t>Constancia de la Municipalidad de la zona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B1D78C-89DE-DC77-C8EF-E9BFF189A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5113" y="4016395"/>
            <a:ext cx="1419000" cy="1843940"/>
          </a:xfrm>
          <a:prstGeom prst="rect">
            <a:avLst/>
          </a:prstGeom>
        </p:spPr>
      </p:pic>
      <p:sp>
        <p:nvSpPr>
          <p:cNvPr id="10" name="Cerrar llave 9">
            <a:extLst>
              <a:ext uri="{FF2B5EF4-FFF2-40B4-BE49-F238E27FC236}">
                <a16:creationId xmlns:a16="http://schemas.microsoft.com/office/drawing/2014/main" id="{B4F0E89C-5FEA-2E37-53E4-BD496C1A2F5D}"/>
              </a:ext>
            </a:extLst>
          </p:cNvPr>
          <p:cNvSpPr/>
          <p:nvPr/>
        </p:nvSpPr>
        <p:spPr>
          <a:xfrm rot="5400000">
            <a:off x="9247416" y="3710105"/>
            <a:ext cx="360000" cy="4819239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EEAF69-A555-A98D-C0A5-4F362D65D680}"/>
              </a:ext>
            </a:extLst>
          </p:cNvPr>
          <p:cNvSpPr txBox="1"/>
          <p:nvPr/>
        </p:nvSpPr>
        <p:spPr>
          <a:xfrm>
            <a:off x="7993905" y="6230730"/>
            <a:ext cx="2867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>
                <a:solidFill>
                  <a:srgbClr val="C00000"/>
                </a:solidFill>
              </a:rPr>
              <a:t>0.1 % hogares programados del año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18D895-4A18-0046-125F-0E6D75BF5B60}"/>
              </a:ext>
            </a:extLst>
          </p:cNvPr>
          <p:cNvSpPr txBox="1"/>
          <p:nvPr/>
        </p:nvSpPr>
        <p:spPr>
          <a:xfrm>
            <a:off x="6861061" y="2934199"/>
            <a:ext cx="53731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PE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Discapacidad severa de al menos uno de los padres.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PE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Damnificado por desastres naturales.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PE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Hogares en centros poblados de CIAP.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AF0E26A-AE49-6089-7812-C097B9500B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133" y="3452744"/>
            <a:ext cx="2337742" cy="295395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75F61BD-CA03-9D25-33E8-03E7551B72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7619" y="3452744"/>
            <a:ext cx="2355472" cy="295395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B8BD987-7333-FE5D-BADE-845FDC8ED440}"/>
              </a:ext>
            </a:extLst>
          </p:cNvPr>
          <p:cNvSpPr txBox="1"/>
          <p:nvPr/>
        </p:nvSpPr>
        <p:spPr>
          <a:xfrm>
            <a:off x="2411012" y="6488668"/>
            <a:ext cx="266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C00000"/>
                </a:solidFill>
              </a:rPr>
              <a:t>POBREZA EXTREMA</a:t>
            </a:r>
            <a:endParaRPr lang="es-P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1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DA0CD-1C05-5EA7-EF27-2BA21D13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6">
            <a:extLst>
              <a:ext uri="{FF2B5EF4-FFF2-40B4-BE49-F238E27FC236}">
                <a16:creationId xmlns:a16="http://schemas.microsoft.com/office/drawing/2014/main" id="{BB56BDA5-AF33-D5B2-80D1-B46EEE06918F}"/>
              </a:ext>
            </a:extLst>
          </p:cNvPr>
          <p:cNvSpPr/>
          <p:nvPr/>
        </p:nvSpPr>
        <p:spPr>
          <a:xfrm rot="-5400000">
            <a:off x="-2089425" y="2513557"/>
            <a:ext cx="7589161" cy="1830885"/>
          </a:xfrm>
          <a:custGeom>
            <a:avLst/>
            <a:gdLst/>
            <a:ahLst/>
            <a:cxnLst/>
            <a:rect l="l" t="t" r="r" b="b"/>
            <a:pathLst>
              <a:path w="11383741" h="2746327">
                <a:moveTo>
                  <a:pt x="0" y="0"/>
                </a:moveTo>
                <a:lnTo>
                  <a:pt x="11383741" y="0"/>
                </a:lnTo>
                <a:lnTo>
                  <a:pt x="11383741" y="2746328"/>
                </a:lnTo>
                <a:lnTo>
                  <a:pt x="0" y="274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60" name="Imagen 159">
            <a:extLst>
              <a:ext uri="{FF2B5EF4-FFF2-40B4-BE49-F238E27FC236}">
                <a16:creationId xmlns:a16="http://schemas.microsoft.com/office/drawing/2014/main" id="{910CABAA-E2F4-BF4F-B692-F84E386AE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46202"/>
          <a:stretch>
            <a:fillRect/>
          </a:stretch>
        </p:blipFill>
        <p:spPr>
          <a:xfrm>
            <a:off x="9692" y="803061"/>
            <a:ext cx="2314669" cy="6028221"/>
          </a:xfrm>
          <a:prstGeom prst="rect">
            <a:avLst/>
          </a:prstGeom>
        </p:spPr>
      </p:pic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953D369B-9B0A-642C-1738-33EAD9B9B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502536"/>
              </p:ext>
            </p:extLst>
          </p:nvPr>
        </p:nvGraphicFramePr>
        <p:xfrm>
          <a:off x="7232638" y="2124434"/>
          <a:ext cx="4336218" cy="1939268"/>
        </p:xfrm>
        <a:graphic>
          <a:graphicData uri="http://schemas.openxmlformats.org/drawingml/2006/table">
            <a:tbl>
              <a:tblPr/>
              <a:tblGrid>
                <a:gridCol w="1166049">
                  <a:extLst>
                    <a:ext uri="{9D8B030D-6E8A-4147-A177-3AD203B41FA5}">
                      <a16:colId xmlns:a16="http://schemas.microsoft.com/office/drawing/2014/main" val="378019436"/>
                    </a:ext>
                  </a:extLst>
                </a:gridCol>
                <a:gridCol w="1384668">
                  <a:extLst>
                    <a:ext uri="{9D8B030D-6E8A-4147-A177-3AD203B41FA5}">
                      <a16:colId xmlns:a16="http://schemas.microsoft.com/office/drawing/2014/main" val="1293076733"/>
                    </a:ext>
                  </a:extLst>
                </a:gridCol>
                <a:gridCol w="1785501">
                  <a:extLst>
                    <a:ext uri="{9D8B030D-6E8A-4147-A177-3AD203B41FA5}">
                      <a16:colId xmlns:a16="http://schemas.microsoft.com/office/drawing/2014/main" val="2451587822"/>
                    </a:ext>
                  </a:extLst>
                </a:gridCol>
              </a:tblGrid>
              <a:tr h="41685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</a:rPr>
                        <a:t>PERIODO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</a:rPr>
                        <a:t>HOGARES AFILIADOS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</a:rPr>
                        <a:t>TRANSFERENCIA S/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365330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 BIMESTRE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313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56,600.00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81863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II BIMESTRE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299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54,600.00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409358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III BIMESTRE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305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55,400.00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055833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IV BIMESTRE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306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56,300.00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08740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V BIMESTRE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305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56,500.00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348113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VI BIMESTRE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322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61,400.00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56705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PE" sz="10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</a:rPr>
                        <a:t>ANUAL 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PE" sz="1000" b="1" i="0" u="none" strike="noStrike" dirty="0">
                        <a:solidFill>
                          <a:srgbClr val="00206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0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</a:rPr>
                        <a:t>340,800.00</a:t>
                      </a:r>
                      <a:endParaRPr lang="es-PE" sz="1000" b="1" i="0" u="none" strike="noStrike" dirty="0">
                        <a:solidFill>
                          <a:srgbClr val="00206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926351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A1B69774-5AB7-DD88-3DD8-D26F5EBD31B9}"/>
              </a:ext>
            </a:extLst>
          </p:cNvPr>
          <p:cNvSpPr txBox="1"/>
          <p:nvPr/>
        </p:nvSpPr>
        <p:spPr>
          <a:xfrm>
            <a:off x="7214692" y="1421831"/>
            <a:ext cx="4428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>
                <a:latin typeface="Poppins" panose="00000500000000000000" pitchFamily="2" charset="0"/>
                <a:cs typeface="Poppins" panose="00000500000000000000" pitchFamily="2" charset="0"/>
              </a:rPr>
              <a:t>Intervención Bimestral del distrito</a:t>
            </a:r>
          </a:p>
          <a:p>
            <a:pPr algn="ctr"/>
            <a:r>
              <a:rPr lang="es-PE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PE" sz="16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Megantoni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F31F84E-D8E3-E37F-E454-497F56660F56}"/>
              </a:ext>
            </a:extLst>
          </p:cNvPr>
          <p:cNvSpPr txBox="1"/>
          <p:nvPr/>
        </p:nvSpPr>
        <p:spPr>
          <a:xfrm>
            <a:off x="7758597" y="4732450"/>
            <a:ext cx="4183048" cy="7386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>
                <a:latin typeface="Poppins" panose="00000500000000000000" pitchFamily="2" charset="0"/>
                <a:cs typeface="Poppins" panose="00000500000000000000" pitchFamily="2" charset="0"/>
              </a:rPr>
              <a:t>En el distrito de Megantoni se cuenta </a:t>
            </a:r>
            <a:r>
              <a:rPr lang="es-PE" sz="1400" dirty="0">
                <a:latin typeface="Poppins" panose="00000500000000000000" pitchFamily="2" charset="0"/>
                <a:cs typeface="Poppins" panose="00000500000000000000" pitchFamily="2" charset="0"/>
              </a:rPr>
              <a:t>con</a:t>
            </a:r>
          </a:p>
          <a:p>
            <a:pPr algn="ctr"/>
            <a:r>
              <a:rPr lang="es-PE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ctr"/>
            <a:endParaRPr lang="es-PE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CE10851-297A-36DC-74CB-A9E9C5269C87}"/>
              </a:ext>
            </a:extLst>
          </p:cNvPr>
          <p:cNvSpPr txBox="1"/>
          <p:nvPr/>
        </p:nvSpPr>
        <p:spPr>
          <a:xfrm>
            <a:off x="9169486" y="4965450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 punto</a:t>
            </a:r>
          </a:p>
          <a:p>
            <a:endParaRPr lang="es-PE" b="1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A043CF-FCE1-9347-CE94-7BEAFF39C7E8}"/>
              </a:ext>
            </a:extLst>
          </p:cNvPr>
          <p:cNvSpPr txBox="1"/>
          <p:nvPr/>
        </p:nvSpPr>
        <p:spPr>
          <a:xfrm>
            <a:off x="8210605" y="5290742"/>
            <a:ext cx="3219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de pago para el retiro de su incentivo monetario (03 Agente corresponsal no bancario) </a:t>
            </a:r>
          </a:p>
          <a:p>
            <a:pPr algn="ctr"/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A5B00F8-1993-AA5A-7F29-955F0AAA1017}"/>
              </a:ext>
            </a:extLst>
          </p:cNvPr>
          <p:cNvSpPr/>
          <p:nvPr/>
        </p:nvSpPr>
        <p:spPr>
          <a:xfrm>
            <a:off x="2170413" y="1258795"/>
            <a:ext cx="4599231" cy="5246780"/>
          </a:xfrm>
          <a:prstGeom prst="roundRect">
            <a:avLst>
              <a:gd name="adj" fmla="val 4262"/>
            </a:avLst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C3F5F0D-AB1D-AFF3-6504-D02A6621EDA0}"/>
              </a:ext>
            </a:extLst>
          </p:cNvPr>
          <p:cNvSpPr txBox="1"/>
          <p:nvPr/>
        </p:nvSpPr>
        <p:spPr>
          <a:xfrm>
            <a:off x="2684687" y="2135329"/>
            <a:ext cx="152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2000" b="1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322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solidFill>
                <a:srgbClr val="E6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3744D6-5831-309F-50DE-2D4AFA84116D}"/>
              </a:ext>
            </a:extLst>
          </p:cNvPr>
          <p:cNvSpPr txBox="1"/>
          <p:nvPr/>
        </p:nvSpPr>
        <p:spPr>
          <a:xfrm>
            <a:off x="2693310" y="2415269"/>
            <a:ext cx="152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Hogares afiliados </a:t>
            </a:r>
            <a:endParaRPr lang="es-PE" sz="11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47045281-384A-8E45-0675-6BEB0FA76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1927" y="2154287"/>
            <a:ext cx="391572" cy="39157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B250CFE-BB55-4C44-BD4B-AC0FE50DD988}"/>
              </a:ext>
            </a:extLst>
          </p:cNvPr>
          <p:cNvSpPr txBox="1"/>
          <p:nvPr/>
        </p:nvSpPr>
        <p:spPr>
          <a:xfrm>
            <a:off x="2664263" y="2702161"/>
            <a:ext cx="152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2000" b="1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858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solidFill>
                <a:srgbClr val="E6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E918CAD-5590-E892-F29C-C3BAB435CBB0}"/>
              </a:ext>
            </a:extLst>
          </p:cNvPr>
          <p:cNvSpPr txBox="1"/>
          <p:nvPr/>
        </p:nvSpPr>
        <p:spPr>
          <a:xfrm>
            <a:off x="2693310" y="2987948"/>
            <a:ext cx="152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Miembros objetivo</a:t>
            </a:r>
            <a:endParaRPr lang="es-PE" sz="1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FF01213-E998-C663-34CC-D1F9455C5BBA}"/>
              </a:ext>
            </a:extLst>
          </p:cNvPr>
          <p:cNvSpPr txBox="1"/>
          <p:nvPr/>
        </p:nvSpPr>
        <p:spPr>
          <a:xfrm>
            <a:off x="2693310" y="3243647"/>
            <a:ext cx="152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9CFA203-173F-044D-A499-F62BF7F9A7C3}"/>
              </a:ext>
            </a:extLst>
          </p:cNvPr>
          <p:cNvSpPr txBox="1"/>
          <p:nvPr/>
        </p:nvSpPr>
        <p:spPr>
          <a:xfrm>
            <a:off x="2693309" y="3523587"/>
            <a:ext cx="1974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Gestantes </a:t>
            </a:r>
            <a:endParaRPr lang="es-PE" sz="1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4835570-BE42-C950-4728-24C2C0574C3E}"/>
              </a:ext>
            </a:extLst>
          </p:cNvPr>
          <p:cNvSpPr txBox="1"/>
          <p:nvPr/>
        </p:nvSpPr>
        <p:spPr>
          <a:xfrm>
            <a:off x="2693310" y="3805554"/>
            <a:ext cx="152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153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DA803F3-1EBD-7BEB-0F2D-BCF36D2AF20D}"/>
              </a:ext>
            </a:extLst>
          </p:cNvPr>
          <p:cNvSpPr txBox="1"/>
          <p:nvPr/>
        </p:nvSpPr>
        <p:spPr>
          <a:xfrm>
            <a:off x="2710558" y="4085494"/>
            <a:ext cx="152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dirty="0">
                <a:latin typeface="Calibri"/>
                <a:ea typeface="Calibri"/>
                <a:cs typeface="Calibri"/>
                <a:sym typeface="Calibri"/>
              </a:rPr>
              <a:t>Menores de 3 años</a:t>
            </a:r>
            <a:endParaRPr lang="es-PE" sz="1100" dirty="0">
              <a:latin typeface="Arial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6EDD8CB-0D91-0D29-CE81-E1627E634D0D}"/>
              </a:ext>
            </a:extLst>
          </p:cNvPr>
          <p:cNvSpPr txBox="1"/>
          <p:nvPr/>
        </p:nvSpPr>
        <p:spPr>
          <a:xfrm>
            <a:off x="2693310" y="4321168"/>
            <a:ext cx="152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420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B9D0DAA-A3DD-53CE-E83A-B6A37C01A94D}"/>
              </a:ext>
            </a:extLst>
          </p:cNvPr>
          <p:cNvSpPr txBox="1"/>
          <p:nvPr/>
        </p:nvSpPr>
        <p:spPr>
          <a:xfrm>
            <a:off x="2727815" y="4591777"/>
            <a:ext cx="152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dirty="0">
                <a:latin typeface="Calibri"/>
                <a:ea typeface="Calibri"/>
                <a:cs typeface="Calibri"/>
                <a:sym typeface="Calibri"/>
              </a:rPr>
              <a:t>De 3 años a 11 años</a:t>
            </a:r>
            <a:endParaRPr lang="es-PE" sz="1100" dirty="0">
              <a:latin typeface="Arial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1188AC5-F0FD-4A8A-704C-2E4FC4C49166}"/>
              </a:ext>
            </a:extLst>
          </p:cNvPr>
          <p:cNvSpPr txBox="1"/>
          <p:nvPr/>
        </p:nvSpPr>
        <p:spPr>
          <a:xfrm>
            <a:off x="2693310" y="4826804"/>
            <a:ext cx="152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274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9D3BC0B-510D-C3C8-060A-97CE3174032A}"/>
              </a:ext>
            </a:extLst>
          </p:cNvPr>
          <p:cNvSpPr txBox="1"/>
          <p:nvPr/>
        </p:nvSpPr>
        <p:spPr>
          <a:xfrm>
            <a:off x="2693310" y="5106744"/>
            <a:ext cx="152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dirty="0">
                <a:latin typeface="Calibri"/>
                <a:ea typeface="Calibri"/>
                <a:cs typeface="Calibri"/>
                <a:sym typeface="Calibri"/>
              </a:rPr>
              <a:t>De 12 a 19 años</a:t>
            </a:r>
            <a:endParaRPr lang="es-PE" sz="1100" dirty="0">
              <a:latin typeface="Arial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781A8ED-A387-C347-9771-B14A8B1592A7}"/>
              </a:ext>
            </a:extLst>
          </p:cNvPr>
          <p:cNvCxnSpPr>
            <a:cxnSpLocks/>
          </p:cNvCxnSpPr>
          <p:nvPr/>
        </p:nvCxnSpPr>
        <p:spPr>
          <a:xfrm>
            <a:off x="2266500" y="2044979"/>
            <a:ext cx="1999502" cy="2461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064AEA3-BC58-0E87-9CA7-B0CDDE9D8983}"/>
              </a:ext>
            </a:extLst>
          </p:cNvPr>
          <p:cNvCxnSpPr>
            <a:cxnSpLocks/>
          </p:cNvCxnSpPr>
          <p:nvPr/>
        </p:nvCxnSpPr>
        <p:spPr>
          <a:xfrm>
            <a:off x="2275120" y="2702161"/>
            <a:ext cx="197485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áfico 33">
            <a:extLst>
              <a:ext uri="{FF2B5EF4-FFF2-40B4-BE49-F238E27FC236}">
                <a16:creationId xmlns:a16="http://schemas.microsoft.com/office/drawing/2014/main" id="{2F4EB659-4AD3-EA73-636D-945D5B914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7638" y="2805965"/>
            <a:ext cx="453292" cy="347731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7C87013-C9AC-F450-5F99-D133FBE44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52475" y="3342435"/>
            <a:ext cx="243619" cy="36994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D20DFE8A-852F-61E7-4B4F-E772CE8D2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6016" y="3897366"/>
            <a:ext cx="296536" cy="356848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8C5BB056-9801-153C-C994-89DA3F6BD9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4306" y="4442996"/>
            <a:ext cx="379957" cy="323247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6FC4FE1C-EE37-237E-4164-B42B3E181D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91669" y="4936077"/>
            <a:ext cx="365231" cy="365231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FC161250-A3B6-EBD5-3A4D-61EE7F110837}"/>
              </a:ext>
            </a:extLst>
          </p:cNvPr>
          <p:cNvSpPr txBox="1"/>
          <p:nvPr/>
        </p:nvSpPr>
        <p:spPr>
          <a:xfrm>
            <a:off x="2692138" y="1521515"/>
            <a:ext cx="1733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2000" b="1" dirty="0">
                <a:solidFill>
                  <a:srgbClr val="E6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Megantoni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solidFill>
                <a:srgbClr val="E6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F487CF9-E9BD-64FA-0A73-0757AE2578EE}"/>
              </a:ext>
            </a:extLst>
          </p:cNvPr>
          <p:cNvSpPr txBox="1"/>
          <p:nvPr/>
        </p:nvSpPr>
        <p:spPr>
          <a:xfrm>
            <a:off x="2692138" y="1801455"/>
            <a:ext cx="152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Distrito</a:t>
            </a:r>
            <a:endParaRPr lang="es-PE" sz="11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Gráfico 40">
            <a:extLst>
              <a:ext uri="{FF2B5EF4-FFF2-40B4-BE49-F238E27FC236}">
                <a16:creationId xmlns:a16="http://schemas.microsoft.com/office/drawing/2014/main" id="{A728E5D3-B80A-887D-A49E-881DC04462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65979" y="1530391"/>
            <a:ext cx="414266" cy="39217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84D6B149-EB17-38FF-26D5-04EEBB8412DC}"/>
              </a:ext>
            </a:extLst>
          </p:cNvPr>
          <p:cNvSpPr txBox="1"/>
          <p:nvPr/>
        </p:nvSpPr>
        <p:spPr>
          <a:xfrm>
            <a:off x="2692138" y="1399894"/>
            <a:ext cx="152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b="1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Cobertura geográfica</a:t>
            </a:r>
            <a:endParaRPr lang="es-PE" sz="1100" b="1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45D38DD-41A9-2336-3349-0B7BA2ABAA8F}"/>
              </a:ext>
            </a:extLst>
          </p:cNvPr>
          <p:cNvSpPr txBox="1"/>
          <p:nvPr/>
        </p:nvSpPr>
        <p:spPr>
          <a:xfrm>
            <a:off x="2692138" y="2019857"/>
            <a:ext cx="152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b="1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Cobertura distrital</a:t>
            </a:r>
            <a:endParaRPr lang="es-PE" sz="1100" b="1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E53C006-CE28-55E5-4ACC-9C2B034C35CF}"/>
              </a:ext>
            </a:extLst>
          </p:cNvPr>
          <p:cNvSpPr txBox="1"/>
          <p:nvPr/>
        </p:nvSpPr>
        <p:spPr>
          <a:xfrm>
            <a:off x="4937273" y="3349267"/>
            <a:ext cx="152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2000" b="1" dirty="0">
                <a:solidFill>
                  <a:srgbClr val="E6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solidFill>
                <a:srgbClr val="E6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65FD0EE-EC85-2DDA-D65A-1016234BF3CC}"/>
              </a:ext>
            </a:extLst>
          </p:cNvPr>
          <p:cNvSpPr txBox="1"/>
          <p:nvPr/>
        </p:nvSpPr>
        <p:spPr>
          <a:xfrm>
            <a:off x="4923654" y="3707298"/>
            <a:ext cx="1371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400"/>
              <a:defRPr/>
            </a:pPr>
            <a:r>
              <a:rPr lang="es-PE" sz="11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Transferencia Primera Infancia</a:t>
            </a:r>
            <a:endParaRPr lang="es-PE" sz="11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A33205E5-43D4-E42E-EB68-D1B7ACAEF8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1933" y="3438281"/>
            <a:ext cx="371797" cy="460819"/>
          </a:xfrm>
          <a:prstGeom prst="rect">
            <a:avLst/>
          </a:prstGeom>
        </p:spPr>
      </p:pic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50C46752-275F-82FF-6D60-DC49073CC3F2}"/>
              </a:ext>
            </a:extLst>
          </p:cNvPr>
          <p:cNvCxnSpPr>
            <a:cxnSpLocks/>
          </p:cNvCxnSpPr>
          <p:nvPr/>
        </p:nvCxnSpPr>
        <p:spPr>
          <a:xfrm>
            <a:off x="4517309" y="3272756"/>
            <a:ext cx="1891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A1A0D2E4-D5C5-016E-53D0-70B91C8D7E54}"/>
              </a:ext>
            </a:extLst>
          </p:cNvPr>
          <p:cNvCxnSpPr>
            <a:cxnSpLocks/>
          </p:cNvCxnSpPr>
          <p:nvPr/>
        </p:nvCxnSpPr>
        <p:spPr>
          <a:xfrm>
            <a:off x="4409673" y="1399894"/>
            <a:ext cx="0" cy="39014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7125395-1214-FED6-798B-96DDCC6B35E0}"/>
              </a:ext>
            </a:extLst>
          </p:cNvPr>
          <p:cNvSpPr txBox="1"/>
          <p:nvPr/>
        </p:nvSpPr>
        <p:spPr>
          <a:xfrm>
            <a:off x="4388142" y="4074044"/>
            <a:ext cx="23547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just">
              <a:buClr>
                <a:srgbClr val="E60000"/>
              </a:buClr>
              <a:buFont typeface="Arial" panose="020B0604020202020204" pitchFamily="34" charset="0"/>
              <a:buChar char="•"/>
              <a:defRPr/>
            </a:pPr>
            <a:r>
              <a:rPr lang="es-PE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Corresponde a hogares abonados que reciben 100 soles adicionales de manera bimestral.</a:t>
            </a:r>
            <a:endParaRPr kumimoji="0" lang="es-PE" sz="105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98EEDBE-E5A3-DA8B-2501-DD7B60DE583D}"/>
              </a:ext>
            </a:extLst>
          </p:cNvPr>
          <p:cNvSpPr txBox="1"/>
          <p:nvPr/>
        </p:nvSpPr>
        <p:spPr>
          <a:xfrm>
            <a:off x="4799911" y="5112949"/>
            <a:ext cx="12648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05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</a:t>
            </a:r>
            <a:r>
              <a:rPr kumimoji="0" lang="es-PE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bimestre 2025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0C02CB6C-90E1-8D2D-36CD-C1A58F4967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74280" y="5070046"/>
            <a:ext cx="310523" cy="288343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BC73BB23-65A2-8EF8-2EDF-46A4DB12E72B}"/>
              </a:ext>
            </a:extLst>
          </p:cNvPr>
          <p:cNvCxnSpPr>
            <a:cxnSpLocks/>
          </p:cNvCxnSpPr>
          <p:nvPr/>
        </p:nvCxnSpPr>
        <p:spPr>
          <a:xfrm>
            <a:off x="2344134" y="5378273"/>
            <a:ext cx="42550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5945A79-BB03-7292-8FD7-21124C0A2CF4}"/>
              </a:ext>
            </a:extLst>
          </p:cNvPr>
          <p:cNvSpPr txBox="1"/>
          <p:nvPr/>
        </p:nvSpPr>
        <p:spPr>
          <a:xfrm>
            <a:off x="2033640" y="5527858"/>
            <a:ext cx="4845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100" b="1" dirty="0">
                <a:solidFill>
                  <a:srgbClr val="2F559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Política Nacional de Desarrollo e Inclusión Social</a:t>
            </a:r>
          </a:p>
        </p:txBody>
      </p:sp>
      <p:pic>
        <p:nvPicPr>
          <p:cNvPr id="54" name="Gráfico 53">
            <a:extLst>
              <a:ext uri="{FF2B5EF4-FFF2-40B4-BE49-F238E27FC236}">
                <a16:creationId xmlns:a16="http://schemas.microsoft.com/office/drawing/2014/main" id="{5318C395-C3B3-BE87-3455-EE0B033BDF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b="83264"/>
          <a:stretch>
            <a:fillRect/>
          </a:stretch>
        </p:blipFill>
        <p:spPr>
          <a:xfrm>
            <a:off x="2309979" y="5920529"/>
            <a:ext cx="330757" cy="382020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9CC96E58-38C6-9C09-F580-2398BE2C2775}"/>
              </a:ext>
            </a:extLst>
          </p:cNvPr>
          <p:cNvSpPr txBox="1"/>
          <p:nvPr/>
        </p:nvSpPr>
        <p:spPr>
          <a:xfrm>
            <a:off x="2577916" y="5863699"/>
            <a:ext cx="539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b="1" dirty="0">
                <a:solidFill>
                  <a:srgbClr val="E6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s-PE" sz="2000" b="1" dirty="0">
              <a:solidFill>
                <a:srgbClr val="E6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2028F09-4960-14E9-C251-A11B1E3FB8CD}"/>
              </a:ext>
            </a:extLst>
          </p:cNvPr>
          <p:cNvSpPr txBox="1"/>
          <p:nvPr/>
        </p:nvSpPr>
        <p:spPr>
          <a:xfrm>
            <a:off x="4538712" y="5841947"/>
            <a:ext cx="539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2000" b="1" dirty="0">
                <a:solidFill>
                  <a:srgbClr val="E6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s-PE" sz="2000" b="1" dirty="0">
              <a:solidFill>
                <a:srgbClr val="E6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8A73CDC-4D4A-1658-FC08-1BA28B987D38}"/>
              </a:ext>
            </a:extLst>
          </p:cNvPr>
          <p:cNvSpPr txBox="1"/>
          <p:nvPr/>
        </p:nvSpPr>
        <p:spPr>
          <a:xfrm>
            <a:off x="4741908" y="5789576"/>
            <a:ext cx="1924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Mejorar el desarrollo físico, cognitivo y socioemocional de niñas, niños y adolescentes.</a:t>
            </a:r>
            <a:endParaRPr kumimoji="0" lang="es-PE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13B619D-9ECB-6FC0-F43A-11A882AA0F69}"/>
              </a:ext>
            </a:extLst>
          </p:cNvPr>
          <p:cNvSpPr txBox="1"/>
          <p:nvPr/>
        </p:nvSpPr>
        <p:spPr>
          <a:xfrm>
            <a:off x="2819998" y="5874506"/>
            <a:ext cx="154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Mejorar el desarrollo infantil temprano.</a:t>
            </a:r>
            <a:endParaRPr kumimoji="0" lang="es-PE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6AEAA29C-DFBE-E5B0-F219-7C5B0C02B0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t="22605" b="63912"/>
          <a:stretch>
            <a:fillRect/>
          </a:stretch>
        </p:blipFill>
        <p:spPr>
          <a:xfrm>
            <a:off x="4290854" y="5915242"/>
            <a:ext cx="330757" cy="307777"/>
          </a:xfrm>
          <a:prstGeom prst="rect">
            <a:avLst/>
          </a:prstGeom>
        </p:spPr>
      </p:pic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A7087F34-C092-C778-8426-D1D426FF82F4}"/>
              </a:ext>
            </a:extLst>
          </p:cNvPr>
          <p:cNvCxnSpPr>
            <a:cxnSpLocks/>
          </p:cNvCxnSpPr>
          <p:nvPr/>
        </p:nvCxnSpPr>
        <p:spPr>
          <a:xfrm>
            <a:off x="2247638" y="3287055"/>
            <a:ext cx="197485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ED5B0FD9-59B5-9E6E-EBCF-F958D8834F29}"/>
              </a:ext>
            </a:extLst>
          </p:cNvPr>
          <p:cNvCxnSpPr>
            <a:cxnSpLocks/>
          </p:cNvCxnSpPr>
          <p:nvPr/>
        </p:nvCxnSpPr>
        <p:spPr>
          <a:xfrm>
            <a:off x="2231992" y="4853387"/>
            <a:ext cx="197485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AE7E6F9-5216-6D86-BEFB-4FCB9AE2D1B3}"/>
              </a:ext>
            </a:extLst>
          </p:cNvPr>
          <p:cNvCxnSpPr>
            <a:cxnSpLocks/>
          </p:cNvCxnSpPr>
          <p:nvPr/>
        </p:nvCxnSpPr>
        <p:spPr>
          <a:xfrm>
            <a:off x="2219339" y="4321168"/>
            <a:ext cx="197485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C8C7A9DD-2E80-D543-6856-22DB8102CCE4}"/>
              </a:ext>
            </a:extLst>
          </p:cNvPr>
          <p:cNvCxnSpPr>
            <a:cxnSpLocks/>
          </p:cNvCxnSpPr>
          <p:nvPr/>
        </p:nvCxnSpPr>
        <p:spPr>
          <a:xfrm>
            <a:off x="2239443" y="3817172"/>
            <a:ext cx="197485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C798BB4D-9E38-D984-10BD-92AFD8C276B0}"/>
              </a:ext>
            </a:extLst>
          </p:cNvPr>
          <p:cNvSpPr txBox="1"/>
          <p:nvPr/>
        </p:nvSpPr>
        <p:spPr>
          <a:xfrm>
            <a:off x="4585221" y="1657706"/>
            <a:ext cx="195457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PE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encuentra conformado: 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  <a:defRPr/>
            </a:pPr>
            <a:r>
              <a:rPr lang="es-PE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321 hogares en Pobreza Extrema.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  <a:defRPr/>
            </a:pPr>
            <a:r>
              <a:rPr lang="es-PE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hogar en Pobreza.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  <a:defRPr/>
            </a:pPr>
            <a:endParaRPr lang="es-PE" sz="105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defRPr/>
            </a:pPr>
            <a:r>
              <a:rPr lang="es-PE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Nuevos afiliados BIM VI-2025: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  <a:defRPr/>
            </a:pPr>
            <a:r>
              <a:rPr lang="es-PE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 hogares.</a:t>
            </a:r>
          </a:p>
        </p:txBody>
      </p:sp>
      <p:sp>
        <p:nvSpPr>
          <p:cNvPr id="130" name="Flecha: a la derecha 129">
            <a:extLst>
              <a:ext uri="{FF2B5EF4-FFF2-40B4-BE49-F238E27FC236}">
                <a16:creationId xmlns:a16="http://schemas.microsoft.com/office/drawing/2014/main" id="{89880062-FC5A-1B9A-D57E-B77F1DE6A147}"/>
              </a:ext>
            </a:extLst>
          </p:cNvPr>
          <p:cNvSpPr/>
          <p:nvPr/>
        </p:nvSpPr>
        <p:spPr>
          <a:xfrm>
            <a:off x="4177312" y="2270593"/>
            <a:ext cx="317236" cy="28913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54E8DD2C-52C8-A25C-7A04-F2E99D4FB5CC}"/>
              </a:ext>
            </a:extLst>
          </p:cNvPr>
          <p:cNvGrpSpPr/>
          <p:nvPr/>
        </p:nvGrpSpPr>
        <p:grpSpPr>
          <a:xfrm>
            <a:off x="3665" y="-36996"/>
            <a:ext cx="12192000" cy="866775"/>
            <a:chOff x="3665" y="-36996"/>
            <a:chExt cx="12192000" cy="866775"/>
          </a:xfrm>
        </p:grpSpPr>
        <p:sp>
          <p:nvSpPr>
            <p:cNvPr id="145" name="Rectángulo: esquinas superiores redondeadas 144">
              <a:extLst>
                <a:ext uri="{FF2B5EF4-FFF2-40B4-BE49-F238E27FC236}">
                  <a16:creationId xmlns:a16="http://schemas.microsoft.com/office/drawing/2014/main" id="{6A00A850-632F-4B7C-1009-82C9C63CBC86}"/>
                </a:ext>
              </a:extLst>
            </p:cNvPr>
            <p:cNvSpPr/>
            <p:nvPr/>
          </p:nvSpPr>
          <p:spPr>
            <a:xfrm flipV="1">
              <a:off x="3665" y="-36996"/>
              <a:ext cx="12192000" cy="8667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A275C94F-2793-2B66-793A-E073C7CA13CE}"/>
                </a:ext>
              </a:extLst>
            </p:cNvPr>
            <p:cNvSpPr/>
            <p:nvPr/>
          </p:nvSpPr>
          <p:spPr>
            <a:xfrm>
              <a:off x="878073" y="178414"/>
              <a:ext cx="2458103" cy="488548"/>
            </a:xfrm>
            <a:custGeom>
              <a:avLst/>
              <a:gdLst/>
              <a:ahLst/>
              <a:cxnLst/>
              <a:rect l="l" t="t" r="r" b="b"/>
              <a:pathLst>
                <a:path w="3687154" h="732822">
                  <a:moveTo>
                    <a:pt x="0" y="0"/>
                  </a:moveTo>
                  <a:lnTo>
                    <a:pt x="3687154" y="0"/>
                  </a:lnTo>
                  <a:lnTo>
                    <a:pt x="3687154" y="732821"/>
                  </a:lnTo>
                  <a:lnTo>
                    <a:pt x="0" y="7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6E1529BB-6F41-ED97-A8CB-BB1D5DB8FC46}"/>
                </a:ext>
              </a:extLst>
            </p:cNvPr>
            <p:cNvSpPr/>
            <p:nvPr/>
          </p:nvSpPr>
          <p:spPr>
            <a:xfrm>
              <a:off x="6099667" y="125818"/>
              <a:ext cx="856015" cy="577458"/>
            </a:xfrm>
            <a:custGeom>
              <a:avLst/>
              <a:gdLst/>
              <a:ahLst/>
              <a:cxnLst/>
              <a:rect l="l" t="t" r="r" b="b"/>
              <a:pathLst>
                <a:path w="1403986" h="947113">
                  <a:moveTo>
                    <a:pt x="0" y="0"/>
                  </a:moveTo>
                  <a:lnTo>
                    <a:pt x="1403986" y="0"/>
                  </a:lnTo>
                  <a:lnTo>
                    <a:pt x="1403986" y="947113"/>
                  </a:lnTo>
                  <a:lnTo>
                    <a:pt x="0" y="94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57" name="Imagen 156">
              <a:extLst>
                <a:ext uri="{FF2B5EF4-FFF2-40B4-BE49-F238E27FC236}">
                  <a16:creationId xmlns:a16="http://schemas.microsoft.com/office/drawing/2014/main" id="{94B680C6-1661-7841-3359-1C566526D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489" y="108425"/>
              <a:ext cx="1171576" cy="607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90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1294</Words>
  <Application>Microsoft Office PowerPoint</Application>
  <PresentationFormat>Panorámica</PresentationFormat>
  <Paragraphs>262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8" baseType="lpstr">
      <vt:lpstr>Agency FB</vt:lpstr>
      <vt:lpstr>Aharoni</vt:lpstr>
      <vt:lpstr>Aptos Display</vt:lpstr>
      <vt:lpstr>Arial</vt:lpstr>
      <vt:lpstr>Arial MT</vt:lpstr>
      <vt:lpstr>Arial Narrow</vt:lpstr>
      <vt:lpstr>Calibri</vt:lpstr>
      <vt:lpstr>Calibri Light</vt:lpstr>
      <vt:lpstr>Open Sans Bold</vt:lpstr>
      <vt:lpstr>Poppins</vt:lpstr>
      <vt:lpstr>Poppins Bold</vt:lpstr>
      <vt:lpstr>Symbol</vt:lpstr>
      <vt:lpstr>Tahoma</vt:lpstr>
      <vt:lpstr>Times New Roman</vt:lpstr>
      <vt:lpstr>Wingdings</vt:lpstr>
      <vt:lpstr>Tema de Office 2013 - 2022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PORTADA</dc:title>
  <dc:creator>Roberto Flores Consiglieri</dc:creator>
  <cp:lastModifiedBy>Programa JUNTOS</cp:lastModifiedBy>
  <cp:revision>75</cp:revision>
  <dcterms:created xsi:type="dcterms:W3CDTF">2023-03-07T15:24:00Z</dcterms:created>
  <dcterms:modified xsi:type="dcterms:W3CDTF">2026-02-03T13:33:13Z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5</vt:i4>
  </property>
  <property fmtid="{D5CDD505-2E9C-101B-9397-08002B2CF9AE}" pid="4" name="ICV">
    <vt:lpwstr>700AB622E0D245008EA3D6FAA122C230_13</vt:lpwstr>
  </property>
  <property fmtid="{D5CDD505-2E9C-101B-9397-08002B2CF9AE}" pid="5" name="KSOProductBuildVer">
    <vt:lpwstr>1033-12.2.0.13359</vt:lpwstr>
  </property>
</Properties>
</file>